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3"/>
  </p:notesMasterIdLst>
  <p:handoutMasterIdLst>
    <p:handoutMasterId r:id="rId124"/>
  </p:handoutMasterIdLst>
  <p:sldIdLst>
    <p:sldId id="256" r:id="rId2"/>
    <p:sldId id="259" r:id="rId3"/>
    <p:sldId id="340" r:id="rId4"/>
    <p:sldId id="272" r:id="rId5"/>
    <p:sldId id="343" r:id="rId6"/>
    <p:sldId id="344" r:id="rId7"/>
    <p:sldId id="345" r:id="rId8"/>
    <p:sldId id="405" r:id="rId9"/>
    <p:sldId id="348" r:id="rId10"/>
    <p:sldId id="349" r:id="rId11"/>
    <p:sldId id="350" r:id="rId12"/>
    <p:sldId id="351" r:id="rId13"/>
    <p:sldId id="352" r:id="rId14"/>
    <p:sldId id="358" r:id="rId15"/>
    <p:sldId id="354" r:id="rId16"/>
    <p:sldId id="353" r:id="rId17"/>
    <p:sldId id="356" r:id="rId18"/>
    <p:sldId id="406" r:id="rId19"/>
    <p:sldId id="357" r:id="rId20"/>
    <p:sldId id="361" r:id="rId21"/>
    <p:sldId id="360" r:id="rId22"/>
    <p:sldId id="471" r:id="rId23"/>
    <p:sldId id="362" r:id="rId24"/>
    <p:sldId id="472" r:id="rId25"/>
    <p:sldId id="407" r:id="rId26"/>
    <p:sldId id="363" r:id="rId27"/>
    <p:sldId id="364" r:id="rId28"/>
    <p:sldId id="365" r:id="rId29"/>
    <p:sldId id="366" r:id="rId30"/>
    <p:sldId id="501" r:id="rId31"/>
    <p:sldId id="367" r:id="rId32"/>
    <p:sldId id="397" r:id="rId33"/>
    <p:sldId id="383" r:id="rId34"/>
    <p:sldId id="369" r:id="rId35"/>
    <p:sldId id="384" r:id="rId36"/>
    <p:sldId id="368" r:id="rId37"/>
    <p:sldId id="502" r:id="rId38"/>
    <p:sldId id="371" r:id="rId39"/>
    <p:sldId id="370" r:id="rId40"/>
    <p:sldId id="372" r:id="rId41"/>
    <p:sldId id="495" r:id="rId42"/>
    <p:sldId id="507" r:id="rId43"/>
    <p:sldId id="373" r:id="rId44"/>
    <p:sldId id="377" r:id="rId45"/>
    <p:sldId id="376" r:id="rId46"/>
    <p:sldId id="380" r:id="rId47"/>
    <p:sldId id="374" r:id="rId48"/>
    <p:sldId id="375" r:id="rId49"/>
    <p:sldId id="382" r:id="rId50"/>
    <p:sldId id="385" r:id="rId51"/>
    <p:sldId id="389" r:id="rId52"/>
    <p:sldId id="394" r:id="rId53"/>
    <p:sldId id="395" r:id="rId54"/>
    <p:sldId id="396" r:id="rId55"/>
    <p:sldId id="386" r:id="rId56"/>
    <p:sldId id="390" r:id="rId57"/>
    <p:sldId id="391" r:id="rId58"/>
    <p:sldId id="392" r:id="rId59"/>
    <p:sldId id="393" r:id="rId60"/>
    <p:sldId id="387" r:id="rId61"/>
    <p:sldId id="398" r:id="rId62"/>
    <p:sldId id="399" r:id="rId63"/>
    <p:sldId id="400" r:id="rId64"/>
    <p:sldId id="401" r:id="rId65"/>
    <p:sldId id="402" r:id="rId66"/>
    <p:sldId id="403" r:id="rId67"/>
    <p:sldId id="404" r:id="rId68"/>
    <p:sldId id="408" r:id="rId69"/>
    <p:sldId id="410" r:id="rId70"/>
    <p:sldId id="412" r:id="rId71"/>
    <p:sldId id="413" r:id="rId72"/>
    <p:sldId id="411" r:id="rId73"/>
    <p:sldId id="415" r:id="rId74"/>
    <p:sldId id="417" r:id="rId75"/>
    <p:sldId id="494" r:id="rId76"/>
    <p:sldId id="505" r:id="rId77"/>
    <p:sldId id="506" r:id="rId78"/>
    <p:sldId id="419" r:id="rId79"/>
    <p:sldId id="418" r:id="rId80"/>
    <p:sldId id="420" r:id="rId81"/>
    <p:sldId id="421" r:id="rId82"/>
    <p:sldId id="423" r:id="rId83"/>
    <p:sldId id="422" r:id="rId84"/>
    <p:sldId id="425" r:id="rId85"/>
    <p:sldId id="424" r:id="rId86"/>
    <p:sldId id="504" r:id="rId87"/>
    <p:sldId id="503" r:id="rId88"/>
    <p:sldId id="493" r:id="rId89"/>
    <p:sldId id="427" r:id="rId90"/>
    <p:sldId id="428" r:id="rId91"/>
    <p:sldId id="429" r:id="rId92"/>
    <p:sldId id="434" r:id="rId93"/>
    <p:sldId id="435" r:id="rId94"/>
    <p:sldId id="436" r:id="rId95"/>
    <p:sldId id="437" r:id="rId96"/>
    <p:sldId id="438" r:id="rId97"/>
    <p:sldId id="440" r:id="rId98"/>
    <p:sldId id="449" r:id="rId99"/>
    <p:sldId id="451" r:id="rId100"/>
    <p:sldId id="453" r:id="rId101"/>
    <p:sldId id="452" r:id="rId102"/>
    <p:sldId id="450" r:id="rId103"/>
    <p:sldId id="454" r:id="rId104"/>
    <p:sldId id="456" r:id="rId105"/>
    <p:sldId id="457" r:id="rId106"/>
    <p:sldId id="458" r:id="rId107"/>
    <p:sldId id="459" r:id="rId108"/>
    <p:sldId id="460" r:id="rId109"/>
    <p:sldId id="461" r:id="rId110"/>
    <p:sldId id="462" r:id="rId111"/>
    <p:sldId id="463" r:id="rId112"/>
    <p:sldId id="473" r:id="rId113"/>
    <p:sldId id="455" r:id="rId114"/>
    <p:sldId id="439" r:id="rId115"/>
    <p:sldId id="464" r:id="rId116"/>
    <p:sldId id="465" r:id="rId117"/>
    <p:sldId id="466" r:id="rId118"/>
    <p:sldId id="470" r:id="rId119"/>
    <p:sldId id="467" r:id="rId120"/>
    <p:sldId id="497" r:id="rId121"/>
    <p:sldId id="267" r:id="rId122"/>
  </p:sldIdLst>
  <p:sldSz cx="9906000" cy="6858000" type="A4"/>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B"/>
    <a:srgbClr val="0432FF"/>
    <a:srgbClr val="D6D6D6"/>
    <a:srgbClr val="EBEBEB"/>
    <a:srgbClr val="009193"/>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65" autoAdjust="0"/>
    <p:restoredTop sz="60912" autoAdjust="0"/>
  </p:normalViewPr>
  <p:slideViewPr>
    <p:cSldViewPr snapToGrid="0" snapToObjects="1">
      <p:cViewPr varScale="1">
        <p:scale>
          <a:sx n="67" d="100"/>
          <a:sy n="67" d="100"/>
        </p:scale>
        <p:origin x="2150" y="5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AF447-C290-884E-AC43-F36EC88F71C0}"/>
              </a:ext>
            </a:extLst>
          </p:cNvPr>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20C56A-750A-D24A-BBC7-6272E0E2DD27}"/>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3815596E-81F9-8942-994F-ED11827D3C51}" type="datetimeFigureOut">
              <a:rPr lang="en-US" smtClean="0"/>
              <a:t>5/17/2024</a:t>
            </a:fld>
            <a:endParaRPr lang="en-US"/>
          </a:p>
        </p:txBody>
      </p:sp>
      <p:sp>
        <p:nvSpPr>
          <p:cNvPr id="4" name="Footer Placeholder 3">
            <a:extLst>
              <a:ext uri="{FF2B5EF4-FFF2-40B4-BE49-F238E27FC236}">
                <a16:creationId xmlns:a16="http://schemas.microsoft.com/office/drawing/2014/main" id="{A9E192F9-E7BB-8047-AF95-8C14CCD1939A}"/>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33F6A4-2336-1E4D-8CB6-1BE50E985715}"/>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A365B154-9825-4C45-8BAF-0915635609C4}" type="slidenum">
              <a:rPr lang="en-US" smtClean="0"/>
              <a:t>‹nr.›</a:t>
            </a:fld>
            <a:endParaRPr lang="en-US"/>
          </a:p>
        </p:txBody>
      </p:sp>
    </p:spTree>
    <p:extLst>
      <p:ext uri="{BB962C8B-B14F-4D97-AF65-F5344CB8AC3E}">
        <p14:creationId xmlns:p14="http://schemas.microsoft.com/office/powerpoint/2010/main" val="1703658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D4B271B-5B2F-9E4D-AB6E-C4A3927C4203}" type="datetimeFigureOut">
              <a:rPr lang="en-US" smtClean="0"/>
              <a:t>5/17/2024</a:t>
            </a:fld>
            <a:endParaRPr lang="en-US"/>
          </a:p>
        </p:txBody>
      </p:sp>
      <p:sp>
        <p:nvSpPr>
          <p:cNvPr id="4" name="Slide Image Placeholder 3"/>
          <p:cNvSpPr>
            <a:spLocks noGrp="1" noRot="1" noChangeAspect="1"/>
          </p:cNvSpPr>
          <p:nvPr>
            <p:ph type="sldImg" idx="2"/>
          </p:nvPr>
        </p:nvSpPr>
        <p:spPr>
          <a:xfrm>
            <a:off x="2940050" y="876300"/>
            <a:ext cx="34163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5321C52-1253-854F-8619-08E37262CC93}" type="slidenum">
              <a:rPr lang="en-US" smtClean="0"/>
              <a:t>‹nr.›</a:t>
            </a:fld>
            <a:endParaRPr lang="en-US"/>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a:t>
            </a:fld>
            <a:endParaRPr lang="en-US"/>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p>
          <a:p>
            <a:endParaRPr lang="nl-NL" dirty="0"/>
          </a:p>
          <a:p>
            <a:r>
              <a:rPr lang="nl-NL" noProof="0" dirty="0"/>
              <a:t>De opstelling van de stembus t.o.v. Het voorzitterssysteem zorgt ervoor dat de onderling verbindende kabels niet dwars over het scherm lopen.</a:t>
            </a:r>
          </a:p>
        </p:txBody>
      </p:sp>
      <p:sp>
        <p:nvSpPr>
          <p:cNvPr id="4" name="Slide Number Placeholder 3"/>
          <p:cNvSpPr>
            <a:spLocks noGrp="1"/>
          </p:cNvSpPr>
          <p:nvPr>
            <p:ph type="sldNum" sz="quarter" idx="10"/>
          </p:nvPr>
        </p:nvSpPr>
        <p:spPr/>
        <p:txBody>
          <a:bodyPr/>
          <a:lstStyle/>
          <a:p>
            <a:fld id="{C5321C52-1253-854F-8619-08E37262CC93}" type="slidenum">
              <a:rPr lang="en-US" smtClean="0"/>
              <a:t>10</a:t>
            </a:fld>
            <a:endParaRPr lang="en-US"/>
          </a:p>
        </p:txBody>
      </p:sp>
    </p:spTree>
    <p:extLst>
      <p:ext uri="{BB962C8B-B14F-4D97-AF65-F5344CB8AC3E}">
        <p14:creationId xmlns:p14="http://schemas.microsoft.com/office/powerpoint/2010/main" val="1896892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voorzitterssystemen gebeurt dit binnen 30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stemcomputers gebeurt dit binnen 60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102</a:t>
            </a:fld>
            <a:endParaRPr lang="en-US"/>
          </a:p>
        </p:txBody>
      </p:sp>
    </p:spTree>
    <p:extLst>
      <p:ext uri="{BB962C8B-B14F-4D97-AF65-F5344CB8AC3E}">
        <p14:creationId xmlns:p14="http://schemas.microsoft.com/office/powerpoint/2010/main" val="36069032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103</a:t>
            </a:fld>
            <a:endParaRPr lang="en-US"/>
          </a:p>
        </p:txBody>
      </p:sp>
    </p:spTree>
    <p:extLst>
      <p:ext uri="{BB962C8B-B14F-4D97-AF65-F5344CB8AC3E}">
        <p14:creationId xmlns:p14="http://schemas.microsoft.com/office/powerpoint/2010/main" val="3231899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tweede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noProof="0" dirty="0"/>
              <a:t>Melding			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Fout bij activeren kaart		Kaart verwijderen en opnieuw proberen, blijft probleem bestaan </a:t>
            </a:r>
            <a:r>
              <a:rPr lang="nl-NL" noProof="0" dirty="0">
                <a:sym typeface="Wingdings" pitchFamily="2" charset="2"/>
              </a:rPr>
              <a:t> kaart in quarantaine en nieuwe kaart proberen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niet verbonden	automatisch klep losschroeven en USB-B connector aansluiten en voorzitterssysteem opnieuw opstarten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reageert niet	Voorzitterssysteem uitschakelen en opnieuw opstarten, blijft probleem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Werken met 1 USB-stick		Geen probleem, als tweede USB stick weer beschikbaar komt opnieuw insteken, dan zullen beide USB-sticks de inhoud synchroniseren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niet aangesloten	Controleren of de connectoren D2 en/of E2 van de x kabel goed in hun USB poort zijn gestoken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reageert niet	Voorzitterssysteem uitschakelen en opnieuw opstarten, blijft probleem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			De stemming kan gewoon doorgaan. De klep heeft slechts een lichte veerspanning die eenvoudig weg met de vingers geopend kan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104</a:t>
            </a:fld>
            <a:endParaRPr lang="en-US"/>
          </a:p>
        </p:txBody>
      </p:sp>
    </p:spTree>
    <p:extLst>
      <p:ext uri="{BB962C8B-B14F-4D97-AF65-F5344CB8AC3E}">
        <p14:creationId xmlns:p14="http://schemas.microsoft.com/office/powerpoint/2010/main" val="1103751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eerste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noProof="0" dirty="0"/>
              <a:t>Melding			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Fout bij activeren kaart		Kaart verwijderen en opnieuw proberen, blijft probleem bestaan </a:t>
            </a:r>
            <a:r>
              <a:rPr lang="nl-NL" noProof="0" dirty="0">
                <a:sym typeface="Wingdings" pitchFamily="2" charset="2"/>
              </a:rPr>
              <a:t> kaart in quarantaine en nieuwe kaart proberen. Zorg dat het lampje van de kaartlezer naar u toe staat als u </a:t>
            </a:r>
            <a:r>
              <a:rPr lang="nl-NL" noProof="0" dirty="0" smtClean="0">
                <a:sym typeface="Wingdings" pitchFamily="2" charset="2"/>
              </a:rPr>
              <a:t>			deze activeert. </a:t>
            </a: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niet verbonden	automatisch klep losschroeven en USB-B connector aansluiten en voorzitterssysteem opnieuw opstarten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Stembusscanner reageert niet	Voorzitterssysteem uitschakelen en opnieuw opstarten, blijft probleem bestaan 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Werken met 1 USB-stick		Geen probleem, als tweede USB stick weer beschikbaar komt opnieuw insteken, dan zullen beide USB-sticks de inhoud synchroniseren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niet aangesloten	Controleren of de connectoren D2 en/of E2 van de x kabel goed in hun USB poort zijn gestoken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Elektronische klep reageert niet	Druk de kleine reset knop in aan de linker kant bij de aansluitingen. Indien dit geen oplossing bied voorzitterssysteem uitschakelen en opnieuw opstarten, blijft probleem </a:t>
            </a:r>
            <a:r>
              <a:rPr lang="nl-NL" noProof="0" dirty="0" smtClean="0">
                <a:sym typeface="Wingdings" pitchFamily="2" charset="2"/>
              </a:rPr>
              <a:t>			bestaan </a:t>
            </a:r>
            <a:r>
              <a:rPr lang="nl-NL" noProof="0" dirty="0">
                <a:sym typeface="Wingdings" pitchFamily="2" charset="2"/>
              </a:rPr>
              <a:t>assistentie roepen voor vervanging.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smtClean="0">
                <a:sym typeface="Wingdings" pitchFamily="2" charset="2"/>
              </a:rPr>
              <a:t>			De </a:t>
            </a:r>
            <a:r>
              <a:rPr lang="nl-NL" noProof="0" dirty="0">
                <a:sym typeface="Wingdings" pitchFamily="2" charset="2"/>
              </a:rPr>
              <a:t>klep heeft slechts een lichte veerspanning die eenvoudig weg met de vingers geopend kan worden. Er zit ook een kleine reset knop op de klep om deze weer actief te </a:t>
            </a:r>
            <a:r>
              <a:rPr lang="nl-NL" noProof="0" dirty="0" smtClean="0">
                <a:sym typeface="Wingdings" pitchFamily="2" charset="2"/>
              </a:rPr>
              <a:t>			maken</a:t>
            </a:r>
            <a:r>
              <a:rPr lang="nl-NL" noProof="0" dirty="0">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105</a:t>
            </a:fld>
            <a:endParaRPr lang="en-US"/>
          </a:p>
        </p:txBody>
      </p:sp>
    </p:spTree>
    <p:extLst>
      <p:ext uri="{BB962C8B-B14F-4D97-AF65-F5344CB8AC3E}">
        <p14:creationId xmlns:p14="http://schemas.microsoft.com/office/powerpoint/2010/main" val="5263061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106</a:t>
            </a:fld>
            <a:endParaRPr lang="en-US"/>
          </a:p>
        </p:txBody>
      </p:sp>
    </p:spTree>
    <p:extLst>
      <p:ext uri="{BB962C8B-B14F-4D97-AF65-F5344CB8AC3E}">
        <p14:creationId xmlns:p14="http://schemas.microsoft.com/office/powerpoint/2010/main" val="15722970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heeft de kaart te vroeg verwijderd.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kaart moet opnieuw ingestoken worden en de kiezer kan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107</a:t>
            </a:fld>
            <a:endParaRPr lang="en-US"/>
          </a:p>
        </p:txBody>
      </p:sp>
    </p:spTree>
    <p:extLst>
      <p:ext uri="{BB962C8B-B14F-4D97-AF65-F5344CB8AC3E}">
        <p14:creationId xmlns:p14="http://schemas.microsoft.com/office/powerpoint/2010/main" val="16345573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heeft de kaart te vaak verwijderd.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kiezer kan niet verdergaan met stemmen,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voorzitter de pin code invoeren om de stemcomputer te deblokkeren</a:t>
            </a:r>
          </a:p>
        </p:txBody>
      </p:sp>
      <p:sp>
        <p:nvSpPr>
          <p:cNvPr id="4" name="Slide Number Placeholder 3"/>
          <p:cNvSpPr>
            <a:spLocks noGrp="1"/>
          </p:cNvSpPr>
          <p:nvPr>
            <p:ph type="sldNum" sz="quarter" idx="10"/>
          </p:nvPr>
        </p:nvSpPr>
        <p:spPr/>
        <p:txBody>
          <a:bodyPr/>
          <a:lstStyle/>
          <a:p>
            <a:fld id="{C5321C52-1253-854F-8619-08E37262CC93}" type="slidenum">
              <a:rPr lang="en-US" smtClean="0"/>
              <a:t>108</a:t>
            </a:fld>
            <a:endParaRPr lang="en-US"/>
          </a:p>
        </p:txBody>
      </p:sp>
    </p:spTree>
    <p:extLst>
      <p:ext uri="{BB962C8B-B14F-4D97-AF65-F5344CB8AC3E}">
        <p14:creationId xmlns:p14="http://schemas.microsoft.com/office/powerpoint/2010/main" val="3853280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is het scherm waar de voorzitter de pin code kan invoeren om de stemcomputer te deblokkeren.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pin code staat op het formulier met de stembureau code en wachtwoord.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STEEK HET FORMULIER NA GEBRUIK WEER IN DE ENVELOP EN HOUDT HET UIT HET ZICHT VAN HET PUBLIEK</a:t>
            </a:r>
          </a:p>
        </p:txBody>
      </p:sp>
      <p:sp>
        <p:nvSpPr>
          <p:cNvPr id="4" name="Slide Number Placeholder 3"/>
          <p:cNvSpPr>
            <a:spLocks noGrp="1"/>
          </p:cNvSpPr>
          <p:nvPr>
            <p:ph type="sldNum" sz="quarter" idx="10"/>
          </p:nvPr>
        </p:nvSpPr>
        <p:spPr/>
        <p:txBody>
          <a:bodyPr/>
          <a:lstStyle/>
          <a:p>
            <a:fld id="{C5321C52-1253-854F-8619-08E37262CC93}" type="slidenum">
              <a:rPr lang="en-US" smtClean="0"/>
              <a:t>109</a:t>
            </a:fld>
            <a:endParaRPr lang="en-US"/>
          </a:p>
        </p:txBody>
      </p:sp>
    </p:spTree>
    <p:extLst>
      <p:ext uri="{BB962C8B-B14F-4D97-AF65-F5344CB8AC3E}">
        <p14:creationId xmlns:p14="http://schemas.microsoft.com/office/powerpoint/2010/main" val="2328441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1: 	Zorg ervoor dat de stemcomputer uit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2:	Ga naar het voorzitterssysteem om een van de twee USB-sticks voor te bereiden.</a:t>
            </a:r>
          </a:p>
        </p:txBody>
      </p:sp>
      <p:sp>
        <p:nvSpPr>
          <p:cNvPr id="4" name="Slide Number Placeholder 3"/>
          <p:cNvSpPr>
            <a:spLocks noGrp="1"/>
          </p:cNvSpPr>
          <p:nvPr>
            <p:ph type="sldNum" sz="quarter" idx="10"/>
          </p:nvPr>
        </p:nvSpPr>
        <p:spPr/>
        <p:txBody>
          <a:bodyPr/>
          <a:lstStyle/>
          <a:p>
            <a:fld id="{C5321C52-1253-854F-8619-08E37262CC93}" type="slidenum">
              <a:rPr lang="en-US" smtClean="0"/>
              <a:t>110</a:t>
            </a:fld>
            <a:endParaRPr lang="en-US"/>
          </a:p>
        </p:txBody>
      </p:sp>
    </p:spTree>
    <p:extLst>
      <p:ext uri="{BB962C8B-B14F-4D97-AF65-F5344CB8AC3E}">
        <p14:creationId xmlns:p14="http://schemas.microsoft.com/office/powerpoint/2010/main" val="35532438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tweede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3: 	Selecteer het icoontje linksonder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4:	Wacht totdat het systeem aangeeft dat een USB stick verwijderd mag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5:	Ga naar de stembus, open de klep, verwijder 1 USB-stick en sluit de klep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De stemming kan gewoon doorgaan: DWZ U KUNT DOORGAAN MET KAARTEN ACTIVEREN EN STEMBILJETTEN LATEN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7:	Ga naar de stemcomputer die u wil opstarten, steek de USB stick in de stemcomputer en start op conform standaard werkwijze.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8: 	Ga terug naar de stembus, steek de USB-stick weer terug in de elektronische stembus en wacht tot het voorzitterssysteem aangeeft gereed te zijn </a:t>
            </a:r>
          </a:p>
        </p:txBody>
      </p:sp>
      <p:sp>
        <p:nvSpPr>
          <p:cNvPr id="4" name="Slide Number Placeholder 3"/>
          <p:cNvSpPr>
            <a:spLocks noGrp="1"/>
          </p:cNvSpPr>
          <p:nvPr>
            <p:ph type="sldNum" sz="quarter" idx="10"/>
          </p:nvPr>
        </p:nvSpPr>
        <p:spPr/>
        <p:txBody>
          <a:bodyPr/>
          <a:lstStyle/>
          <a:p>
            <a:fld id="{C5321C52-1253-854F-8619-08E37262CC93}" type="slidenum">
              <a:rPr lang="en-US" smtClean="0"/>
              <a:t>111</a:t>
            </a:fld>
            <a:endParaRPr lang="en-US"/>
          </a:p>
        </p:txBody>
      </p:sp>
    </p:spTree>
    <p:extLst>
      <p:ext uri="{BB962C8B-B14F-4D97-AF65-F5344CB8AC3E}">
        <p14:creationId xmlns:p14="http://schemas.microsoft.com/office/powerpoint/2010/main" val="95372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stemsystemen</a:t>
            </a:r>
          </a:p>
          <a:p>
            <a:endParaRPr lang="nl-NL" dirty="0"/>
          </a:p>
          <a:p>
            <a:r>
              <a:rPr lang="nl-NL" dirty="0"/>
              <a:t>De opstelling van de stembus t.o.v. Het voorzitterssysteem zorgt ervoor dat de onderling verbindende kabels niet dwars over het scherm lopen.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a:t>
            </a:fld>
            <a:endParaRPr lang="en-US"/>
          </a:p>
        </p:txBody>
      </p:sp>
    </p:spTree>
    <p:extLst>
      <p:ext uri="{BB962C8B-B14F-4D97-AF65-F5344CB8AC3E}">
        <p14:creationId xmlns:p14="http://schemas.microsoft.com/office/powerpoint/2010/main" val="1857941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dirty="0"/>
              <a:t>Deze slide alleen voor de gemeenten met eerste generatie systemen</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3: 	Selecteer het icoontje linksonder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4:	Wacht totdat het systeem aangeeft dat een USB stick verwijderd mag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5:	Ga naar de stembus, open de klep, verwijder 1 USB-stick en sluit de klep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De stemming kan gewoon doorgaan: DWZ U KUNT DOORGAAN MET KAARTEN ACTIVEREN EN STEMBILJETTEN LATEN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7:	Ga naar de stemcomputer die u wil opstarten, steek de USB stick in de stemcomputer en start op conform standaard werkwijze.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8: 	Ga terug naar de stembus, steek de USB-stick weer terug in de elektronische stembus en wacht tot het voorzitterssysteem aangeeft gereed te zijn </a:t>
            </a:r>
          </a:p>
        </p:txBody>
      </p:sp>
      <p:sp>
        <p:nvSpPr>
          <p:cNvPr id="4" name="Slide Number Placeholder 3"/>
          <p:cNvSpPr>
            <a:spLocks noGrp="1"/>
          </p:cNvSpPr>
          <p:nvPr>
            <p:ph type="sldNum" sz="quarter" idx="10"/>
          </p:nvPr>
        </p:nvSpPr>
        <p:spPr/>
        <p:txBody>
          <a:bodyPr/>
          <a:lstStyle/>
          <a:p>
            <a:fld id="{C5321C52-1253-854F-8619-08E37262CC93}" type="slidenum">
              <a:rPr lang="en-US" smtClean="0"/>
              <a:t>112</a:t>
            </a:fld>
            <a:endParaRPr lang="en-US"/>
          </a:p>
        </p:txBody>
      </p:sp>
    </p:spTree>
    <p:extLst>
      <p:ext uri="{BB962C8B-B14F-4D97-AF65-F5344CB8AC3E}">
        <p14:creationId xmlns:p14="http://schemas.microsoft.com/office/powerpoint/2010/main" val="12988176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Stap 6: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voorzitterssystemen gebeurt dit binnen 30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Voor stemcomputers gebeurt dit binnen 120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113</a:t>
            </a:fld>
            <a:endParaRPr lang="en-US"/>
          </a:p>
        </p:txBody>
      </p:sp>
    </p:spTree>
    <p:extLst>
      <p:ext uri="{BB962C8B-B14F-4D97-AF65-F5344CB8AC3E}">
        <p14:creationId xmlns:p14="http://schemas.microsoft.com/office/powerpoint/2010/main" val="33314287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114</a:t>
            </a:fld>
            <a:endParaRPr lang="en-US"/>
          </a:p>
        </p:txBody>
      </p:sp>
    </p:spTree>
    <p:extLst>
      <p:ext uri="{BB962C8B-B14F-4D97-AF65-F5344CB8AC3E}">
        <p14:creationId xmlns:p14="http://schemas.microsoft.com/office/powerpoint/2010/main" val="3694103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115</a:t>
            </a:fld>
            <a:endParaRPr lang="en-US"/>
          </a:p>
        </p:txBody>
      </p:sp>
    </p:spTree>
    <p:extLst>
      <p:ext uri="{BB962C8B-B14F-4D97-AF65-F5344CB8AC3E}">
        <p14:creationId xmlns:p14="http://schemas.microsoft.com/office/powerpoint/2010/main" val="15650325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116</a:t>
            </a:fld>
            <a:endParaRPr lang="en-US"/>
          </a:p>
        </p:txBody>
      </p:sp>
    </p:spTree>
    <p:extLst>
      <p:ext uri="{BB962C8B-B14F-4D97-AF65-F5344CB8AC3E}">
        <p14:creationId xmlns:p14="http://schemas.microsoft.com/office/powerpoint/2010/main" val="1982839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117</a:t>
            </a:fld>
            <a:endParaRPr lang="en-US"/>
          </a:p>
        </p:txBody>
      </p:sp>
    </p:spTree>
    <p:extLst>
      <p:ext uri="{BB962C8B-B14F-4D97-AF65-F5344CB8AC3E}">
        <p14:creationId xmlns:p14="http://schemas.microsoft.com/office/powerpoint/2010/main" val="27669962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Lijst afvinken of de beoogde doelstellingen zijn bereikt.</a:t>
            </a:r>
          </a:p>
        </p:txBody>
      </p:sp>
      <p:sp>
        <p:nvSpPr>
          <p:cNvPr id="4" name="Slide Number Placeholder 3"/>
          <p:cNvSpPr>
            <a:spLocks noGrp="1"/>
          </p:cNvSpPr>
          <p:nvPr>
            <p:ph type="sldNum" sz="quarter" idx="10"/>
          </p:nvPr>
        </p:nvSpPr>
        <p:spPr/>
        <p:txBody>
          <a:bodyPr/>
          <a:lstStyle/>
          <a:p>
            <a:fld id="{C5321C52-1253-854F-8619-08E37262CC93}" type="slidenum">
              <a:rPr lang="en-US" smtClean="0"/>
              <a:t>118</a:t>
            </a:fld>
            <a:endParaRPr lang="en-US"/>
          </a:p>
        </p:txBody>
      </p:sp>
    </p:spTree>
    <p:extLst>
      <p:ext uri="{BB962C8B-B14F-4D97-AF65-F5344CB8AC3E}">
        <p14:creationId xmlns:p14="http://schemas.microsoft.com/office/powerpoint/2010/main" val="13106098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119</a:t>
            </a:fld>
            <a:endParaRPr lang="en-US"/>
          </a:p>
        </p:txBody>
      </p:sp>
    </p:spTree>
    <p:extLst>
      <p:ext uri="{BB962C8B-B14F-4D97-AF65-F5344CB8AC3E}">
        <p14:creationId xmlns:p14="http://schemas.microsoft.com/office/powerpoint/2010/main" val="914995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21C52-1253-854F-8619-08E37262CC93}" type="slidenum">
              <a:rPr lang="en-US" smtClean="0"/>
              <a:t>120</a:t>
            </a:fld>
            <a:endParaRPr lang="en-US"/>
          </a:p>
        </p:txBody>
      </p:sp>
    </p:spTree>
    <p:extLst>
      <p:ext uri="{BB962C8B-B14F-4D97-AF65-F5344CB8AC3E}">
        <p14:creationId xmlns:p14="http://schemas.microsoft.com/office/powerpoint/2010/main" val="39546506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21C52-1253-854F-8619-08E37262CC93}" type="slidenum">
              <a:rPr lang="en-US" smtClean="0"/>
              <a:t>121</a:t>
            </a:fld>
            <a:endParaRPr lang="en-US"/>
          </a:p>
        </p:txBody>
      </p:sp>
    </p:spTree>
    <p:extLst>
      <p:ext uri="{BB962C8B-B14F-4D97-AF65-F5344CB8AC3E}">
        <p14:creationId xmlns:p14="http://schemas.microsoft.com/office/powerpoint/2010/main" val="178843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endParaRPr lang="nl-NL"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12</a:t>
            </a:fld>
            <a:endParaRPr lang="en-US"/>
          </a:p>
        </p:txBody>
      </p:sp>
    </p:spTree>
    <p:extLst>
      <p:ext uri="{BB962C8B-B14F-4D97-AF65-F5344CB8AC3E}">
        <p14:creationId xmlns:p14="http://schemas.microsoft.com/office/powerpoint/2010/main" val="30203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13</a:t>
            </a:fld>
            <a:endParaRPr lang="en-US"/>
          </a:p>
        </p:txBody>
      </p:sp>
    </p:spTree>
    <p:extLst>
      <p:ext uri="{BB962C8B-B14F-4D97-AF65-F5344CB8AC3E}">
        <p14:creationId xmlns:p14="http://schemas.microsoft.com/office/powerpoint/2010/main" val="34300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nl-NL" noProof="0" dirty="0"/>
              <a:t>Er wordt op tenminste één van de stemcomputers in ieder stembureau een handscanner geïnstalleerd, teneinde de kiezer in de gelegenheid te stellen deinhoud van de QR-code te controleren.</a:t>
            </a:r>
          </a:p>
        </p:txBody>
      </p:sp>
      <p:sp>
        <p:nvSpPr>
          <p:cNvPr id="4" name="Slide Number Placeholder 3"/>
          <p:cNvSpPr>
            <a:spLocks noGrp="1"/>
          </p:cNvSpPr>
          <p:nvPr>
            <p:ph type="sldNum" sz="quarter" idx="10"/>
          </p:nvPr>
        </p:nvSpPr>
        <p:spPr/>
        <p:txBody>
          <a:bodyPr/>
          <a:lstStyle/>
          <a:p>
            <a:fld id="{C5321C52-1253-854F-8619-08E37262CC93}" type="slidenum">
              <a:rPr lang="en-US" smtClean="0"/>
              <a:t>14</a:t>
            </a:fld>
            <a:endParaRPr lang="en-US"/>
          </a:p>
        </p:txBody>
      </p:sp>
    </p:spTree>
    <p:extLst>
      <p:ext uri="{BB962C8B-B14F-4D97-AF65-F5344CB8AC3E}">
        <p14:creationId xmlns:p14="http://schemas.microsoft.com/office/powerpoint/2010/main" val="397941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tweede generatie systemen</a:t>
            </a:r>
            <a:endParaRPr lang="en-US" dirty="0"/>
          </a:p>
          <a:p>
            <a:endParaRPr lang="en-US"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15</a:t>
            </a:fld>
            <a:endParaRPr lang="en-US"/>
          </a:p>
        </p:txBody>
      </p:sp>
    </p:spTree>
    <p:extLst>
      <p:ext uri="{BB962C8B-B14F-4D97-AF65-F5344CB8AC3E}">
        <p14:creationId xmlns:p14="http://schemas.microsoft.com/office/powerpoint/2010/main" val="76545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Deze slide alleen voor de gemeenten met eerste generatie systemen</a:t>
            </a:r>
          </a:p>
        </p:txBody>
      </p:sp>
      <p:sp>
        <p:nvSpPr>
          <p:cNvPr id="4" name="Slide Number Placeholder 3"/>
          <p:cNvSpPr>
            <a:spLocks noGrp="1"/>
          </p:cNvSpPr>
          <p:nvPr>
            <p:ph type="sldNum" sz="quarter" idx="10"/>
          </p:nvPr>
        </p:nvSpPr>
        <p:spPr/>
        <p:txBody>
          <a:bodyPr/>
          <a:lstStyle/>
          <a:p>
            <a:fld id="{C5321C52-1253-854F-8619-08E37262CC93}" type="slidenum">
              <a:rPr lang="en-US" smtClean="0"/>
              <a:t>16</a:t>
            </a:fld>
            <a:endParaRPr lang="en-US"/>
          </a:p>
        </p:txBody>
      </p:sp>
    </p:spTree>
    <p:extLst>
      <p:ext uri="{BB962C8B-B14F-4D97-AF65-F5344CB8AC3E}">
        <p14:creationId xmlns:p14="http://schemas.microsoft.com/office/powerpoint/2010/main" val="186810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Als het goed is heeft de technische dienst de stembus scanner en de automatische klep inmiddels samengevoegd en op de stembusdeksel gemonteerd. Bovendien zijn deze samengevoegde onderdelen onderworpen aan een eerste fase diagnose test.</a:t>
            </a:r>
          </a:p>
          <a:p>
            <a:endParaRPr lang="nl-NL" noProof="0" dirty="0"/>
          </a:p>
          <a:p>
            <a:r>
              <a:rPr lang="nl-NL" noProof="0" dirty="0"/>
              <a:t>In het stembureau is de deksel op de stembus geplaatst en moet verbonden worden met het voorzitterssysteem.</a:t>
            </a:r>
          </a:p>
          <a:p>
            <a:endParaRPr lang="nl-NL" noProof="0" dirty="0"/>
          </a:p>
          <a:p>
            <a:r>
              <a:rPr lang="nl-NL" noProof="0" dirty="0"/>
              <a:t>De 2 USB sticks zitten in verzegelde enveloppen en moeten bij de opstart achter in de elektronische stembus worden gestoken.</a:t>
            </a:r>
          </a:p>
        </p:txBody>
      </p:sp>
      <p:sp>
        <p:nvSpPr>
          <p:cNvPr id="4" name="Slide Number Placeholder 3"/>
          <p:cNvSpPr>
            <a:spLocks noGrp="1"/>
          </p:cNvSpPr>
          <p:nvPr>
            <p:ph type="sldNum" sz="quarter" idx="10"/>
          </p:nvPr>
        </p:nvSpPr>
        <p:spPr/>
        <p:txBody>
          <a:bodyPr/>
          <a:lstStyle/>
          <a:p>
            <a:fld id="{C5321C52-1253-854F-8619-08E37262CC93}" type="slidenum">
              <a:rPr lang="en-US" smtClean="0"/>
              <a:t>17</a:t>
            </a:fld>
            <a:endParaRPr lang="en-US"/>
          </a:p>
        </p:txBody>
      </p:sp>
    </p:spTree>
    <p:extLst>
      <p:ext uri="{BB962C8B-B14F-4D97-AF65-F5344CB8AC3E}">
        <p14:creationId xmlns:p14="http://schemas.microsoft.com/office/powerpoint/2010/main" val="1022356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18</a:t>
            </a:fld>
            <a:endParaRPr lang="en-US"/>
          </a:p>
        </p:txBody>
      </p:sp>
    </p:spTree>
    <p:extLst>
      <p:ext uri="{BB962C8B-B14F-4D97-AF65-F5344CB8AC3E}">
        <p14:creationId xmlns:p14="http://schemas.microsoft.com/office/powerpoint/2010/main" val="144328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KABEL TUSSEN DE STEMBUS EN HET VOORZITTERSSYSTEEM VASTGEMAAKT WORDT AAN EEN TAFELPOOT.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VOEDINGSKABEL NAAR DE STEMBUS NIET IN DE LOOP IS GEPLAATST IVM STRUIKELGEVAAR</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19</a:t>
            </a:fld>
            <a:endParaRPr lang="en-US"/>
          </a:p>
        </p:txBody>
      </p:sp>
    </p:spTree>
    <p:extLst>
      <p:ext uri="{BB962C8B-B14F-4D97-AF65-F5344CB8AC3E}">
        <p14:creationId xmlns:p14="http://schemas.microsoft.com/office/powerpoint/2010/main" val="193043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a:t>
            </a:fld>
            <a:endParaRPr lang="en-US"/>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KABEL TUSSEN DE STEMBUS EN HET VOORZITTERSSYSTEEM VASTGEMAAKT WORDT AAN EEN TAFELPOOT.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VOEDINGSKABEL NAAR DE STEMBUS NIET IN DE LOOP IS GEPLAATST IVM STRUIKELGEVAAR</a:t>
            </a:r>
          </a:p>
        </p:txBody>
      </p:sp>
      <p:sp>
        <p:nvSpPr>
          <p:cNvPr id="4" name="Slide Number Placeholder 3"/>
          <p:cNvSpPr>
            <a:spLocks noGrp="1"/>
          </p:cNvSpPr>
          <p:nvPr>
            <p:ph type="sldNum" sz="quarter" idx="10"/>
          </p:nvPr>
        </p:nvSpPr>
        <p:spPr/>
        <p:txBody>
          <a:bodyPr/>
          <a:lstStyle/>
          <a:p>
            <a:fld id="{C5321C52-1253-854F-8619-08E37262CC93}" type="slidenum">
              <a:rPr lang="en-US" smtClean="0"/>
              <a:t>20</a:t>
            </a:fld>
            <a:endParaRPr lang="en-US"/>
          </a:p>
        </p:txBody>
      </p:sp>
    </p:spTree>
    <p:extLst>
      <p:ext uri="{BB962C8B-B14F-4D97-AF65-F5344CB8AC3E}">
        <p14:creationId xmlns:p14="http://schemas.microsoft.com/office/powerpoint/2010/main" val="4012694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STEMHOK EEN CONTACTDOOS HEEFT EN ZORG DAT DE VOEDINGSKABEL VASTGEMAAKT WORDT AAN EEN POOT VAN HET STEMHOKJE.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ALARMDOOS VAN BUITEN HET STEMHOKJE ZICHTBAAR WORDT OPGEHANGEN EN ZORG DAT DE KABEL NIET OVER DE VLOER IN DE LOOP VAN DE KIEZER LIGT.</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21</a:t>
            </a:fld>
            <a:endParaRPr lang="en-US"/>
          </a:p>
        </p:txBody>
      </p:sp>
    </p:spTree>
    <p:extLst>
      <p:ext uri="{BB962C8B-B14F-4D97-AF65-F5344CB8AC3E}">
        <p14:creationId xmlns:p14="http://schemas.microsoft.com/office/powerpoint/2010/main" val="708787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NB:</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stemcomputer voorzien is van een verse rol thermisch 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Verwijder alle rollen die er al in zaten van de vorige verkiezingen.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Werk alleen met de papierrollen die nu geleverd zijn.</a:t>
            </a:r>
          </a:p>
        </p:txBody>
      </p:sp>
      <p:sp>
        <p:nvSpPr>
          <p:cNvPr id="4" name="Slide Number Placeholder 3"/>
          <p:cNvSpPr>
            <a:spLocks noGrp="1"/>
          </p:cNvSpPr>
          <p:nvPr>
            <p:ph type="sldNum" sz="quarter" idx="10"/>
          </p:nvPr>
        </p:nvSpPr>
        <p:spPr/>
        <p:txBody>
          <a:bodyPr/>
          <a:lstStyle/>
          <a:p>
            <a:fld id="{C5321C52-1253-854F-8619-08E37262CC93}" type="slidenum">
              <a:rPr lang="en-US" smtClean="0"/>
              <a:t>22</a:t>
            </a:fld>
            <a:endParaRPr lang="en-US"/>
          </a:p>
        </p:txBody>
      </p:sp>
    </p:spTree>
    <p:extLst>
      <p:ext uri="{BB962C8B-B14F-4D97-AF65-F5344CB8AC3E}">
        <p14:creationId xmlns:p14="http://schemas.microsoft.com/office/powerpoint/2010/main" val="1629752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STEMHOK EEN CONTACTDOOS HEEFT EN ZORG DAT DE VOEDINGSKABEL VASTGEMAAKT WORDT AAN EEN POOT VAN HET STEMHOKJE.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DE ALARMDOOS VAN BUITEN HET STEMHOKJE ZICHTBAAR WORDT OPGEHANGEN EN ZORG DAT DE KABEL NIET OVER DE VLOER IN DE LOOP VAN DE KIEZER LIGT.</a:t>
            </a: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23</a:t>
            </a:fld>
            <a:endParaRPr lang="en-US"/>
          </a:p>
        </p:txBody>
      </p:sp>
    </p:spTree>
    <p:extLst>
      <p:ext uri="{BB962C8B-B14F-4D97-AF65-F5344CB8AC3E}">
        <p14:creationId xmlns:p14="http://schemas.microsoft.com/office/powerpoint/2010/main" val="2641161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NB:</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ervoor dat iedere stemcomputer voorzien is van een verse rol thermisch 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Verwijder alle rollen die er al in zaten vanuit de fabriekslevering.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Werk alleen met de nieuw volle papierrollen die apart </a:t>
            </a:r>
            <a:r>
              <a:rPr lang="nl-NL" b="1" noProof="0" dirty="0" err="1"/>
              <a:t>nageleverd</a:t>
            </a:r>
            <a:r>
              <a:rPr lang="nl-NL" b="1" noProof="0" dirty="0"/>
              <a:t> zijn.</a:t>
            </a:r>
          </a:p>
        </p:txBody>
      </p:sp>
      <p:sp>
        <p:nvSpPr>
          <p:cNvPr id="4" name="Slide Number Placeholder 3"/>
          <p:cNvSpPr>
            <a:spLocks noGrp="1"/>
          </p:cNvSpPr>
          <p:nvPr>
            <p:ph type="sldNum" sz="quarter" idx="10"/>
          </p:nvPr>
        </p:nvSpPr>
        <p:spPr/>
        <p:txBody>
          <a:bodyPr/>
          <a:lstStyle/>
          <a:p>
            <a:fld id="{C5321C52-1253-854F-8619-08E37262CC93}" type="slidenum">
              <a:rPr lang="en-US" smtClean="0"/>
              <a:t>24</a:t>
            </a:fld>
            <a:endParaRPr lang="en-US"/>
          </a:p>
        </p:txBody>
      </p:sp>
    </p:spTree>
    <p:extLst>
      <p:ext uri="{BB962C8B-B14F-4D97-AF65-F5344CB8AC3E}">
        <p14:creationId xmlns:p14="http://schemas.microsoft.com/office/powerpoint/2010/main" val="1213641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25</a:t>
            </a:fld>
            <a:endParaRPr lang="en-US"/>
          </a:p>
        </p:txBody>
      </p:sp>
    </p:spTree>
    <p:extLst>
      <p:ext uri="{BB962C8B-B14F-4D97-AF65-F5344CB8AC3E}">
        <p14:creationId xmlns:p14="http://schemas.microsoft.com/office/powerpoint/2010/main" val="175666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26</a:t>
            </a:fld>
            <a:endParaRPr lang="en-US"/>
          </a:p>
        </p:txBody>
      </p:sp>
    </p:spTree>
    <p:extLst>
      <p:ext uri="{BB962C8B-B14F-4D97-AF65-F5344CB8AC3E}">
        <p14:creationId xmlns:p14="http://schemas.microsoft.com/office/powerpoint/2010/main" val="2688359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27</a:t>
            </a:fld>
            <a:endParaRPr lang="en-US"/>
          </a:p>
        </p:txBody>
      </p:sp>
    </p:spTree>
    <p:extLst>
      <p:ext uri="{BB962C8B-B14F-4D97-AF65-F5344CB8AC3E}">
        <p14:creationId xmlns:p14="http://schemas.microsoft.com/office/powerpoint/2010/main" val="101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SVP wijzen op de belangrijke punten: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Stembureau code is niet hoofdletter gevoelig.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Wachtwoord kan meerdere keren worden ingegeven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err="1"/>
              <a:t>PIN-code</a:t>
            </a:r>
            <a:r>
              <a:rPr lang="nl-NL" noProof="0" dirty="0"/>
              <a:t> voor deblokkeren stemcomputers</a:t>
            </a:r>
          </a:p>
        </p:txBody>
      </p:sp>
      <p:sp>
        <p:nvSpPr>
          <p:cNvPr id="4" name="Slide Number Placeholder 3"/>
          <p:cNvSpPr>
            <a:spLocks noGrp="1"/>
          </p:cNvSpPr>
          <p:nvPr>
            <p:ph type="sldNum" sz="quarter" idx="10"/>
          </p:nvPr>
        </p:nvSpPr>
        <p:spPr/>
        <p:txBody>
          <a:bodyPr/>
          <a:lstStyle/>
          <a:p>
            <a:fld id="{C5321C52-1253-854F-8619-08E37262CC93}" type="slidenum">
              <a:rPr lang="en-US" smtClean="0"/>
              <a:t>28</a:t>
            </a:fld>
            <a:endParaRPr lang="en-US"/>
          </a:p>
        </p:txBody>
      </p:sp>
    </p:spTree>
    <p:extLst>
      <p:ext uri="{BB962C8B-B14F-4D97-AF65-F5344CB8AC3E}">
        <p14:creationId xmlns:p14="http://schemas.microsoft.com/office/powerpoint/2010/main" val="3485889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29</a:t>
            </a:fld>
            <a:endParaRPr lang="en-US"/>
          </a:p>
        </p:txBody>
      </p:sp>
    </p:spTree>
    <p:extLst>
      <p:ext uri="{BB962C8B-B14F-4D97-AF65-F5344CB8AC3E}">
        <p14:creationId xmlns:p14="http://schemas.microsoft.com/office/powerpoint/2010/main" val="186139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3</a:t>
            </a:fld>
            <a:endParaRPr lang="en-US"/>
          </a:p>
        </p:txBody>
      </p:sp>
    </p:spTree>
    <p:extLst>
      <p:ext uri="{BB962C8B-B14F-4D97-AF65-F5344CB8AC3E}">
        <p14:creationId xmlns:p14="http://schemas.microsoft.com/office/powerpoint/2010/main" val="38484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083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VERGEET NIET DE VOORZITTERS TE INSTRUEREN VOOR OPENING VAN DE STEMMING TE LATEN CONTROLEREN OF DE STEMBUS LEEG IS EN MET DE 2 AANTREKZEGELS DE STEMBUS TE VERZEGELEN!!!!!</a:t>
            </a:r>
          </a:p>
        </p:txBody>
      </p:sp>
      <p:sp>
        <p:nvSpPr>
          <p:cNvPr id="4" name="Slide Number Placeholder 3"/>
          <p:cNvSpPr>
            <a:spLocks noGrp="1"/>
          </p:cNvSpPr>
          <p:nvPr>
            <p:ph type="sldNum" sz="quarter" idx="10"/>
          </p:nvPr>
        </p:nvSpPr>
        <p:spPr/>
        <p:txBody>
          <a:bodyPr/>
          <a:lstStyle/>
          <a:p>
            <a:fld id="{C5321C52-1253-854F-8619-08E37262CC93}" type="slidenum">
              <a:rPr lang="en-US" smtClean="0"/>
              <a:t>31</a:t>
            </a:fld>
            <a:endParaRPr lang="en-US"/>
          </a:p>
        </p:txBody>
      </p:sp>
    </p:spTree>
    <p:extLst>
      <p:ext uri="{BB962C8B-B14F-4D97-AF65-F5344CB8AC3E}">
        <p14:creationId xmlns:p14="http://schemas.microsoft.com/office/powerpoint/2010/main" val="1934823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32</a:t>
            </a:fld>
            <a:endParaRPr lang="en-US"/>
          </a:p>
        </p:txBody>
      </p:sp>
    </p:spTree>
    <p:extLst>
      <p:ext uri="{BB962C8B-B14F-4D97-AF65-F5344CB8AC3E}">
        <p14:creationId xmlns:p14="http://schemas.microsoft.com/office/powerpoint/2010/main" val="339010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STEEK HET FORMULIER MET DE STEMBUREAUCODE EN HET WACHTWOORD WEER TERUG IN DE ENVELOP EN BEWAAR HET BUITEN HET BEREIK VAN HET PUBLIEK.</a:t>
            </a:r>
          </a:p>
        </p:txBody>
      </p:sp>
      <p:sp>
        <p:nvSpPr>
          <p:cNvPr id="4" name="Slide Number Placeholder 3"/>
          <p:cNvSpPr>
            <a:spLocks noGrp="1"/>
          </p:cNvSpPr>
          <p:nvPr>
            <p:ph type="sldNum" sz="quarter" idx="10"/>
          </p:nvPr>
        </p:nvSpPr>
        <p:spPr/>
        <p:txBody>
          <a:bodyPr/>
          <a:lstStyle/>
          <a:p>
            <a:fld id="{C5321C52-1253-854F-8619-08E37262CC93}" type="slidenum">
              <a:rPr lang="en-US" smtClean="0"/>
              <a:t>33</a:t>
            </a:fld>
            <a:endParaRPr lang="en-US"/>
          </a:p>
        </p:txBody>
      </p:sp>
    </p:spTree>
    <p:extLst>
      <p:ext uri="{BB962C8B-B14F-4D97-AF65-F5344CB8AC3E}">
        <p14:creationId xmlns:p14="http://schemas.microsoft.com/office/powerpoint/2010/main" val="2199289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34</a:t>
            </a:fld>
            <a:endParaRPr lang="en-US"/>
          </a:p>
        </p:txBody>
      </p:sp>
    </p:spTree>
    <p:extLst>
      <p:ext uri="{BB962C8B-B14F-4D97-AF65-F5344CB8AC3E}">
        <p14:creationId xmlns:p14="http://schemas.microsoft.com/office/powerpoint/2010/main" val="411625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35</a:t>
            </a:fld>
            <a:endParaRPr lang="en-US"/>
          </a:p>
        </p:txBody>
      </p:sp>
    </p:spTree>
    <p:extLst>
      <p:ext uri="{BB962C8B-B14F-4D97-AF65-F5344CB8AC3E}">
        <p14:creationId xmlns:p14="http://schemas.microsoft.com/office/powerpoint/2010/main" val="3616983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36</a:t>
            </a:fld>
            <a:endParaRPr lang="en-US"/>
          </a:p>
        </p:txBody>
      </p:sp>
    </p:spTree>
    <p:extLst>
      <p:ext uri="{BB962C8B-B14F-4D97-AF65-F5344CB8AC3E}">
        <p14:creationId xmlns:p14="http://schemas.microsoft.com/office/powerpoint/2010/main" val="2295347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37</a:t>
            </a:fld>
            <a:endParaRPr lang="en-US"/>
          </a:p>
        </p:txBody>
      </p:sp>
    </p:spTree>
    <p:extLst>
      <p:ext uri="{BB962C8B-B14F-4D97-AF65-F5344CB8AC3E}">
        <p14:creationId xmlns:p14="http://schemas.microsoft.com/office/powerpoint/2010/main" val="3195917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38</a:t>
            </a:fld>
            <a:endParaRPr lang="en-US"/>
          </a:p>
        </p:txBody>
      </p:sp>
    </p:spTree>
    <p:extLst>
      <p:ext uri="{BB962C8B-B14F-4D97-AF65-F5344CB8AC3E}">
        <p14:creationId xmlns:p14="http://schemas.microsoft.com/office/powerpoint/2010/main" val="2166136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39</a:t>
            </a:fld>
            <a:endParaRPr lang="en-US"/>
          </a:p>
        </p:txBody>
      </p:sp>
    </p:spTree>
    <p:extLst>
      <p:ext uri="{BB962C8B-B14F-4D97-AF65-F5344CB8AC3E}">
        <p14:creationId xmlns:p14="http://schemas.microsoft.com/office/powerpoint/2010/main" val="88922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a:t>
            </a:fld>
            <a:endParaRPr lang="en-US"/>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40</a:t>
            </a:fld>
            <a:endParaRPr lang="en-US"/>
          </a:p>
        </p:txBody>
      </p:sp>
    </p:spTree>
    <p:extLst>
      <p:ext uri="{BB962C8B-B14F-4D97-AF65-F5344CB8AC3E}">
        <p14:creationId xmlns:p14="http://schemas.microsoft.com/office/powerpoint/2010/main" val="2604399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43</a:t>
            </a:fld>
            <a:endParaRPr lang="en-US"/>
          </a:p>
        </p:txBody>
      </p:sp>
    </p:spTree>
    <p:extLst>
      <p:ext uri="{BB962C8B-B14F-4D97-AF65-F5344CB8AC3E}">
        <p14:creationId xmlns:p14="http://schemas.microsoft.com/office/powerpoint/2010/main" val="2961402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44</a:t>
            </a:fld>
            <a:endParaRPr lang="en-US"/>
          </a:p>
        </p:txBody>
      </p:sp>
    </p:spTree>
    <p:extLst>
      <p:ext uri="{BB962C8B-B14F-4D97-AF65-F5344CB8AC3E}">
        <p14:creationId xmlns:p14="http://schemas.microsoft.com/office/powerpoint/2010/main" val="2457380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45</a:t>
            </a:fld>
            <a:endParaRPr lang="en-US"/>
          </a:p>
        </p:txBody>
      </p:sp>
    </p:spTree>
    <p:extLst>
      <p:ext uri="{BB962C8B-B14F-4D97-AF65-F5344CB8AC3E}">
        <p14:creationId xmlns:p14="http://schemas.microsoft.com/office/powerpoint/2010/main" val="1706736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46</a:t>
            </a:fld>
            <a:endParaRPr lang="en-US"/>
          </a:p>
        </p:txBody>
      </p:sp>
    </p:spTree>
    <p:extLst>
      <p:ext uri="{BB962C8B-B14F-4D97-AF65-F5344CB8AC3E}">
        <p14:creationId xmlns:p14="http://schemas.microsoft.com/office/powerpoint/2010/main" val="438784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HOUDT EEN VASTE VOLGORDE AAN, BIJV. VAN LINKS NAAR RECHTS. ZO ONTSTAAT ER MINDER RISICO OP OVERSLAAN.</a:t>
            </a:r>
          </a:p>
        </p:txBody>
      </p:sp>
      <p:sp>
        <p:nvSpPr>
          <p:cNvPr id="4" name="Slide Number Placeholder 3"/>
          <p:cNvSpPr>
            <a:spLocks noGrp="1"/>
          </p:cNvSpPr>
          <p:nvPr>
            <p:ph type="sldNum" sz="quarter" idx="10"/>
          </p:nvPr>
        </p:nvSpPr>
        <p:spPr/>
        <p:txBody>
          <a:bodyPr/>
          <a:lstStyle/>
          <a:p>
            <a:fld id="{C5321C52-1253-854F-8619-08E37262CC93}" type="slidenum">
              <a:rPr lang="en-US" smtClean="0"/>
              <a:t>47</a:t>
            </a:fld>
            <a:endParaRPr lang="en-US"/>
          </a:p>
        </p:txBody>
      </p:sp>
    </p:spTree>
    <p:extLst>
      <p:ext uri="{BB962C8B-B14F-4D97-AF65-F5344CB8AC3E}">
        <p14:creationId xmlns:p14="http://schemas.microsoft.com/office/powerpoint/2010/main" val="184341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48</a:t>
            </a:fld>
            <a:endParaRPr lang="en-US"/>
          </a:p>
        </p:txBody>
      </p:sp>
    </p:spTree>
    <p:extLst>
      <p:ext uri="{BB962C8B-B14F-4D97-AF65-F5344CB8AC3E}">
        <p14:creationId xmlns:p14="http://schemas.microsoft.com/office/powerpoint/2010/main" val="2134088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49</a:t>
            </a:fld>
            <a:endParaRPr lang="en-US"/>
          </a:p>
        </p:txBody>
      </p:sp>
    </p:spTree>
    <p:extLst>
      <p:ext uri="{BB962C8B-B14F-4D97-AF65-F5344CB8AC3E}">
        <p14:creationId xmlns:p14="http://schemas.microsoft.com/office/powerpoint/2010/main" val="2490501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50</a:t>
            </a:fld>
            <a:endParaRPr lang="en-US"/>
          </a:p>
        </p:txBody>
      </p:sp>
    </p:spTree>
    <p:extLst>
      <p:ext uri="{BB962C8B-B14F-4D97-AF65-F5344CB8AC3E}">
        <p14:creationId xmlns:p14="http://schemas.microsoft.com/office/powerpoint/2010/main" val="1085735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Indien dit scherm zicht baar is dan is de opstartprocedure net begonnen en dan kunt u rustig de stappen op het scherm volgen.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51</a:t>
            </a:fld>
            <a:endParaRPr lang="en-US"/>
          </a:p>
        </p:txBody>
      </p:sp>
    </p:spTree>
    <p:extLst>
      <p:ext uri="{BB962C8B-B14F-4D97-AF65-F5344CB8AC3E}">
        <p14:creationId xmlns:p14="http://schemas.microsoft.com/office/powerpoint/2010/main" val="124647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a:t>
            </a:fld>
            <a:endParaRPr lang="en-US"/>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Op een gegeven moment zal het systeem u vragen de USB stick te verwijderen en zal het opstartproces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52</a:t>
            </a:fld>
            <a:endParaRPr lang="en-US"/>
          </a:p>
        </p:txBody>
      </p:sp>
    </p:spTree>
    <p:extLst>
      <p:ext uri="{BB962C8B-B14F-4D97-AF65-F5344CB8AC3E}">
        <p14:creationId xmlns:p14="http://schemas.microsoft.com/office/powerpoint/2010/main" val="298687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het hele systeem heeft gecontroleerd of alle onderdelen goed functioneren zal dit scherm getoond worden kort voordat de stemcomputer klaar is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53</a:t>
            </a:fld>
            <a:endParaRPr lang="en-US"/>
          </a:p>
        </p:txBody>
      </p:sp>
    </p:spTree>
    <p:extLst>
      <p:ext uri="{BB962C8B-B14F-4D97-AF65-F5344CB8AC3E}">
        <p14:creationId xmlns:p14="http://schemas.microsoft.com/office/powerpoint/2010/main" val="3488168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Nu is de stemcomputer klaar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54</a:t>
            </a:fld>
            <a:endParaRPr lang="en-US"/>
          </a:p>
        </p:txBody>
      </p:sp>
    </p:spTree>
    <p:extLst>
      <p:ext uri="{BB962C8B-B14F-4D97-AF65-F5344CB8AC3E}">
        <p14:creationId xmlns:p14="http://schemas.microsoft.com/office/powerpoint/2010/main" val="774089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55</a:t>
            </a:fld>
            <a:endParaRPr lang="en-US"/>
          </a:p>
        </p:txBody>
      </p:sp>
    </p:spTree>
    <p:extLst>
      <p:ext uri="{BB962C8B-B14F-4D97-AF65-F5344CB8AC3E}">
        <p14:creationId xmlns:p14="http://schemas.microsoft.com/office/powerpoint/2010/main" val="1871445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Indien dit scherm zicht baar is dan is de opstartprocedure net begonnen en dan kunt u rustig de stappen op het scherm volgen.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56</a:t>
            </a:fld>
            <a:endParaRPr lang="en-US"/>
          </a:p>
        </p:txBody>
      </p:sp>
    </p:spTree>
    <p:extLst>
      <p:ext uri="{BB962C8B-B14F-4D97-AF65-F5344CB8AC3E}">
        <p14:creationId xmlns:p14="http://schemas.microsoft.com/office/powerpoint/2010/main" val="1486029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Op een gegeven moment zal het systeem u vragen de USB stick te verwijderen en zal het opstartproces verder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57</a:t>
            </a:fld>
            <a:endParaRPr lang="en-US"/>
          </a:p>
        </p:txBody>
      </p:sp>
    </p:spTree>
    <p:extLst>
      <p:ext uri="{BB962C8B-B14F-4D97-AF65-F5344CB8AC3E}">
        <p14:creationId xmlns:p14="http://schemas.microsoft.com/office/powerpoint/2010/main" val="2279160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het hele systeem heeft gecontroleerd of alle onderdelen goed functioneren zal dit scherm getoond worden kort voordat de stemcomputer klaar is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58</a:t>
            </a:fld>
            <a:endParaRPr lang="en-US"/>
          </a:p>
        </p:txBody>
      </p:sp>
    </p:spTree>
    <p:extLst>
      <p:ext uri="{BB962C8B-B14F-4D97-AF65-F5344CB8AC3E}">
        <p14:creationId xmlns:p14="http://schemas.microsoft.com/office/powerpoint/2010/main" val="36179307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Nu is de stemcomputer klaar voor gebruik door de eerste kiezer.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59</a:t>
            </a:fld>
            <a:endParaRPr lang="en-US"/>
          </a:p>
        </p:txBody>
      </p:sp>
    </p:spTree>
    <p:extLst>
      <p:ext uri="{BB962C8B-B14F-4D97-AF65-F5344CB8AC3E}">
        <p14:creationId xmlns:p14="http://schemas.microsoft.com/office/powerpoint/2010/main" val="3908900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60</a:t>
            </a:fld>
            <a:endParaRPr lang="en-US"/>
          </a:p>
        </p:txBody>
      </p:sp>
    </p:spTree>
    <p:extLst>
      <p:ext uri="{BB962C8B-B14F-4D97-AF65-F5344CB8AC3E}">
        <p14:creationId xmlns:p14="http://schemas.microsoft.com/office/powerpoint/2010/main" val="1767879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alle stemcomputers in alle stemhokjes opgestart zijn, dan kan de USB-sticks weer terug in de elektronische stembus worden gestoken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Het aangesloten voorzitterssysteem gaat dan een aantal stappen controleren voordat de stemming geopend kan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61</a:t>
            </a:fld>
            <a:endParaRPr lang="en-US"/>
          </a:p>
        </p:txBody>
      </p:sp>
    </p:spTree>
    <p:extLst>
      <p:ext uri="{BB962C8B-B14F-4D97-AF65-F5344CB8AC3E}">
        <p14:creationId xmlns:p14="http://schemas.microsoft.com/office/powerpoint/2010/main" val="302596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a:t>
            </a:fld>
            <a:endParaRPr lang="en-US"/>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de laatste stap drukt u op de knop einde om de stemming te kunnen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62</a:t>
            </a:fld>
            <a:endParaRPr lang="en-US"/>
          </a:p>
        </p:txBody>
      </p:sp>
    </p:spTree>
    <p:extLst>
      <p:ext uri="{BB962C8B-B14F-4D97-AF65-F5344CB8AC3E}">
        <p14:creationId xmlns:p14="http://schemas.microsoft.com/office/powerpoint/2010/main" val="862744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de laatste stap drukt u op de knop einde om de stemming te kunnen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63</a:t>
            </a:fld>
            <a:endParaRPr lang="en-US"/>
          </a:p>
        </p:txBody>
      </p:sp>
    </p:spTree>
    <p:extLst>
      <p:ext uri="{BB962C8B-B14F-4D97-AF65-F5344CB8AC3E}">
        <p14:creationId xmlns:p14="http://schemas.microsoft.com/office/powerpoint/2010/main" val="1057049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64</a:t>
            </a:fld>
            <a:endParaRPr lang="en-US"/>
          </a:p>
        </p:txBody>
      </p:sp>
    </p:spTree>
    <p:extLst>
      <p:ext uri="{BB962C8B-B14F-4D97-AF65-F5344CB8AC3E}">
        <p14:creationId xmlns:p14="http://schemas.microsoft.com/office/powerpoint/2010/main" val="3280411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Van dit scherm is het van belang alleen maar om de knop ‘Verkiezing openen’ te selecteren. Alle andere opties zijn onbelangrijk voor het stembureau en voorzitters moeten niet aangemoedigd worden deze meer technische menu’s te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65</a:t>
            </a:fld>
            <a:endParaRPr lang="en-US"/>
          </a:p>
        </p:txBody>
      </p:sp>
    </p:spTree>
    <p:extLst>
      <p:ext uri="{BB962C8B-B14F-4D97-AF65-F5344CB8AC3E}">
        <p14:creationId xmlns:p14="http://schemas.microsoft.com/office/powerpoint/2010/main" val="3038179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Van dit scherm is het van belang alleen maar om de knop ‘Verkiezing openen’ te selecteren. Alle andere opties zijn onbelangrijk voor het stembureau en voorzitters moeten niet aangemoedigd worden deze meer technische menu’s te openen.</a:t>
            </a:r>
          </a:p>
        </p:txBody>
      </p:sp>
      <p:sp>
        <p:nvSpPr>
          <p:cNvPr id="4" name="Slide Number Placeholder 3"/>
          <p:cNvSpPr>
            <a:spLocks noGrp="1"/>
          </p:cNvSpPr>
          <p:nvPr>
            <p:ph type="sldNum" sz="quarter" idx="10"/>
          </p:nvPr>
        </p:nvSpPr>
        <p:spPr/>
        <p:txBody>
          <a:bodyPr/>
          <a:lstStyle/>
          <a:p>
            <a:fld id="{C5321C52-1253-854F-8619-08E37262CC93}" type="slidenum">
              <a:rPr lang="en-US" smtClean="0"/>
              <a:t>66</a:t>
            </a:fld>
            <a:endParaRPr lang="en-US"/>
          </a:p>
        </p:txBody>
      </p:sp>
    </p:spTree>
    <p:extLst>
      <p:ext uri="{BB962C8B-B14F-4D97-AF65-F5344CB8AC3E}">
        <p14:creationId xmlns:p14="http://schemas.microsoft.com/office/powerpoint/2010/main" val="768162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Dan bent u </a:t>
            </a:r>
            <a:r>
              <a:rPr lang="nl-NL" noProof="0" dirty="0" smtClean="0"/>
              <a:t>beland </a:t>
            </a:r>
            <a:r>
              <a:rPr lang="nl-NL" noProof="0" dirty="0"/>
              <a:t>bij de laatste stap van het opstarten van het stembureau.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principe bent u nu klaar en kunt u nog één keer controleren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alle stemcomputers in de stemhokjes gereed zijn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Staan ze goed opgesteld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Staan alle schermen aan met de mededeling dat de kaart in de kaartlezer gestoken moet worden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kleppen dicht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gordijnen afsluitbaar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alle alarmdozen zichtbaar aan de buitenkant van het stemhokje hangen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smtClean="0"/>
              <a:t>staat </a:t>
            </a:r>
            <a:r>
              <a:rPr lang="nl-NL" noProof="0" dirty="0"/>
              <a:t>de elektronische stembus goed opgesteld: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gecontroleerd dat de stembus leeg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deksel MET DE AANTREKZEGELS verzegeld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klep achter op de stembus gesloten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elektronische klep van de stembus gesloten en staat de led op rood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Is de kabel set veilig aan een tafelpoot vastgezet en liggen er geen kabels op de grond in de loop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staat het voorzitterssysteem aan en op het scherm waar je keuze kunt maken ‘stemmen afsluiten’ of ‘kaarten activeren’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staat alles op de voorzitterstafel gereed, kiezerslijst, pen, stempel, smartcards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zijn alle taken verdeeld? Wie staat bij de ingang, bij de stembus, bij het stemhokje, wie zit op welke stoel en wie doet wat, heeft een ieder de eed afgelegd,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noProof="0" dirty="0" smtClean="0"/>
              <a:t>Daarna </a:t>
            </a:r>
            <a:r>
              <a:rPr lang="nl-NL" noProof="0" dirty="0"/>
              <a:t>kunnen alle leden van het stembureau hun positie kiezen en kan de voorzitter het stemlokaal openen om de eerste kiezer binnen te laten.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b="1" noProof="0" dirty="0"/>
              <a:t>LET OP: ZORG DAT DIT ALLEMAAL VOOR 8.00 UUR AFGEHANDELD IS ZODAT U OP TIJD DE STEMMING KAN OPENEN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67</a:t>
            </a:fld>
            <a:endParaRPr lang="en-US"/>
          </a:p>
        </p:txBody>
      </p:sp>
    </p:spTree>
    <p:extLst>
      <p:ext uri="{BB962C8B-B14F-4D97-AF65-F5344CB8AC3E}">
        <p14:creationId xmlns:p14="http://schemas.microsoft.com/office/powerpoint/2010/main" val="1369142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68</a:t>
            </a:fld>
            <a:endParaRPr lang="en-US"/>
          </a:p>
        </p:txBody>
      </p:sp>
    </p:spTree>
    <p:extLst>
      <p:ext uri="{BB962C8B-B14F-4D97-AF65-F5344CB8AC3E}">
        <p14:creationId xmlns:p14="http://schemas.microsoft.com/office/powerpoint/2010/main" val="31209623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4" name="Slide Number Placeholder 3"/>
          <p:cNvSpPr>
            <a:spLocks noGrp="1"/>
          </p:cNvSpPr>
          <p:nvPr>
            <p:ph type="sldNum" sz="quarter" idx="10"/>
          </p:nvPr>
        </p:nvSpPr>
        <p:spPr/>
        <p:txBody>
          <a:bodyPr/>
          <a:lstStyle/>
          <a:p>
            <a:fld id="{C5321C52-1253-854F-8619-08E37262CC93}" type="slidenum">
              <a:rPr lang="en-US" smtClean="0"/>
              <a:t>69</a:t>
            </a:fld>
            <a:endParaRPr lang="en-US"/>
          </a:p>
        </p:txBody>
      </p:sp>
    </p:spTree>
    <p:extLst>
      <p:ext uri="{BB962C8B-B14F-4D97-AF65-F5344CB8AC3E}">
        <p14:creationId xmlns:p14="http://schemas.microsoft.com/office/powerpoint/2010/main" val="2065204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70</a:t>
            </a:fld>
            <a:endParaRPr lang="en-US"/>
          </a:p>
        </p:txBody>
      </p:sp>
    </p:spTree>
    <p:extLst>
      <p:ext uri="{BB962C8B-B14F-4D97-AF65-F5344CB8AC3E}">
        <p14:creationId xmlns:p14="http://schemas.microsoft.com/office/powerpoint/2010/main" val="2553710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 het verschijnen van het groene ‘vinkje’ kun je de kaart uit de kaartlezer verwijderen en aan de kiezer overhandigen.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Hierna instrueert u de kiezer naar een lege stemhokje te gaan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proces kunt u herhalen voor iedere kiezer die zich correct heeft geïdentificeerd en waarvan is vastgesteld dat hij/zij mag stemmen.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ZORG VOOR EEN GOEDE SPREIDING VAN DE KIEZERS OVER ALLE STEMHOKJES. ZO VOORKOMT U DAT EEN STEMCOMPUTER SNELLER ZONDER PAPIER KOMT TE STAAN EN U DUS EEN RESERVEROL MOET PLAATSEN.</a:t>
            </a:r>
          </a:p>
        </p:txBody>
      </p:sp>
      <p:sp>
        <p:nvSpPr>
          <p:cNvPr id="4" name="Slide Number Placeholder 3"/>
          <p:cNvSpPr>
            <a:spLocks noGrp="1"/>
          </p:cNvSpPr>
          <p:nvPr>
            <p:ph type="sldNum" sz="quarter" idx="10"/>
          </p:nvPr>
        </p:nvSpPr>
        <p:spPr/>
        <p:txBody>
          <a:bodyPr/>
          <a:lstStyle/>
          <a:p>
            <a:fld id="{C5321C52-1253-854F-8619-08E37262CC93}" type="slidenum">
              <a:rPr lang="en-US" smtClean="0"/>
              <a:t>71</a:t>
            </a:fld>
            <a:endParaRPr lang="en-US"/>
          </a:p>
        </p:txBody>
      </p:sp>
    </p:spTree>
    <p:extLst>
      <p:ext uri="{BB962C8B-B14F-4D97-AF65-F5344CB8AC3E}">
        <p14:creationId xmlns:p14="http://schemas.microsoft.com/office/powerpoint/2010/main" val="314468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7</a:t>
            </a:fld>
            <a:endParaRPr lang="en-US"/>
          </a:p>
        </p:txBody>
      </p:sp>
    </p:spTree>
    <p:extLst>
      <p:ext uri="{BB962C8B-B14F-4D97-AF65-F5344CB8AC3E}">
        <p14:creationId xmlns:p14="http://schemas.microsoft.com/office/powerpoint/2010/main" val="501883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U kunt beginnen met het stemmen door kaarten te activeren en deze uit te geven aan kiezers die zich hebben geïdentificeerd, een oproepingsbrief hebben meegenomen en in de lijst met kiezers voor dit stembureau voorkomen en nog niet eerder hebben gestemd.</a:t>
            </a:r>
          </a:p>
        </p:txBody>
      </p:sp>
      <p:sp>
        <p:nvSpPr>
          <p:cNvPr id="4" name="Slide Number Placeholder 3"/>
          <p:cNvSpPr>
            <a:spLocks noGrp="1"/>
          </p:cNvSpPr>
          <p:nvPr>
            <p:ph type="sldNum" sz="quarter" idx="10"/>
          </p:nvPr>
        </p:nvSpPr>
        <p:spPr/>
        <p:txBody>
          <a:bodyPr/>
          <a:lstStyle/>
          <a:p>
            <a:fld id="{C5321C52-1253-854F-8619-08E37262CC93}" type="slidenum">
              <a:rPr lang="en-US" smtClean="0"/>
              <a:t>72</a:t>
            </a:fld>
            <a:endParaRPr lang="en-US"/>
          </a:p>
        </p:txBody>
      </p:sp>
    </p:spTree>
    <p:extLst>
      <p:ext uri="{BB962C8B-B14F-4D97-AF65-F5344CB8AC3E}">
        <p14:creationId xmlns:p14="http://schemas.microsoft.com/office/powerpoint/2010/main" val="1701752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73</a:t>
            </a:fld>
            <a:endParaRPr lang="en-US"/>
          </a:p>
        </p:txBody>
      </p:sp>
    </p:spTree>
    <p:extLst>
      <p:ext uri="{BB962C8B-B14F-4D97-AF65-F5344CB8AC3E}">
        <p14:creationId xmlns:p14="http://schemas.microsoft.com/office/powerpoint/2010/main" val="21682932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74</a:t>
            </a:fld>
            <a:endParaRPr lang="en-US"/>
          </a:p>
        </p:txBody>
      </p:sp>
    </p:spTree>
    <p:extLst>
      <p:ext uri="{BB962C8B-B14F-4D97-AF65-F5344CB8AC3E}">
        <p14:creationId xmlns:p14="http://schemas.microsoft.com/office/powerpoint/2010/main" val="882729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is anders dan bij de vorige verkiezingen. </a:t>
            </a:r>
          </a:p>
        </p:txBody>
      </p:sp>
      <p:sp>
        <p:nvSpPr>
          <p:cNvPr id="4" name="Slide Number Placeholder 3"/>
          <p:cNvSpPr>
            <a:spLocks noGrp="1"/>
          </p:cNvSpPr>
          <p:nvPr>
            <p:ph type="sldNum" sz="quarter" idx="10"/>
          </p:nvPr>
        </p:nvSpPr>
        <p:spPr/>
        <p:txBody>
          <a:bodyPr/>
          <a:lstStyle/>
          <a:p>
            <a:fld id="{C5321C52-1253-854F-8619-08E37262CC93}" type="slidenum">
              <a:rPr lang="en-US" smtClean="0"/>
              <a:t>75</a:t>
            </a:fld>
            <a:endParaRPr lang="en-US"/>
          </a:p>
        </p:txBody>
      </p:sp>
    </p:spTree>
    <p:extLst>
      <p:ext uri="{BB962C8B-B14F-4D97-AF65-F5344CB8AC3E}">
        <p14:creationId xmlns:p14="http://schemas.microsoft.com/office/powerpoint/2010/main" val="12903767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936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135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LET 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zorg ervoor dat de kaart (smartcard) van de kiezer eerst wordt ingenomen voordat de kiezer zijn stembiljet bij de elektronische stembus wil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een kiezer zijn stembiljet heeft gescand, dan kan de voorzitter dat in het scherm van zijn systeem op 2 punten 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Er verschijnt tijdelijk een blauw balkje met de mededeling “Stem opgeslagen”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Het tellertje voor het aantal kiezers loopt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LET 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zorg ervoor dat de kiezer zijn stembiljet in de elektronische stembus wil deponeert als de automatische klep opengaat.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Lukt dit niet voordat de klep weer gesloten is, dan vraagt u de kiezer zijn stembiljet nog een keer te scannen. De klep gaat dan weer open.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78</a:t>
            </a:fld>
            <a:endParaRPr lang="en-US"/>
          </a:p>
        </p:txBody>
      </p:sp>
    </p:spTree>
    <p:extLst>
      <p:ext uri="{BB962C8B-B14F-4D97-AF65-F5344CB8AC3E}">
        <p14:creationId xmlns:p14="http://schemas.microsoft.com/office/powerpoint/2010/main" val="32269233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LET OP: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zorg ervoor dat de kaart (smartcard) van de kiezer eerst wordt ingenomen voordat de kiezer zijn stembiljet bij de elektronische stembus wil scannen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een kiezer zijn stembiljet heeft gescand, dan kan de voorzitter dat in het scherm van zijn systeem op 2 punten 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Er verschijnt tijdelijk een blauw balkje met de mededeling “Stem opgeslagen”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noProof="0" dirty="0"/>
              <a:t>Het tellertje voor het aantal kiezers loopt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LET OP: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zorg ervoor dat de kiezer zijn stembiljet in de elektronische stembus wil deponeert als de automatische klep opengaat.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noProof="0" dirty="0"/>
              <a:t>Lukt dit niet voordat de klep weer gesloten is, dan vraagt u de kiezer zijn stembiljet nog een keer te scannen. De klep gaat dan weer open.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79</a:t>
            </a:fld>
            <a:endParaRPr lang="en-US"/>
          </a:p>
        </p:txBody>
      </p:sp>
    </p:spTree>
    <p:extLst>
      <p:ext uri="{BB962C8B-B14F-4D97-AF65-F5344CB8AC3E}">
        <p14:creationId xmlns:p14="http://schemas.microsoft.com/office/powerpoint/2010/main" val="6920695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80</a:t>
            </a:fld>
            <a:endParaRPr lang="en-US"/>
          </a:p>
        </p:txBody>
      </p:sp>
    </p:spTree>
    <p:extLst>
      <p:ext uri="{BB962C8B-B14F-4D97-AF65-F5344CB8AC3E}">
        <p14:creationId xmlns:p14="http://schemas.microsoft.com/office/powerpoint/2010/main" val="21428990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Alle tot die sluitingstijd toegelaten kiezers mogen nog stemmen.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Nadat de laatst toegelaten kiezer in het stembureau zijn/haar stem heeft uitgebracht activeert de voorzitter het menu waar de stemming gesloten kan worden. </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81</a:t>
            </a:fld>
            <a:endParaRPr lang="en-US"/>
          </a:p>
        </p:txBody>
      </p:sp>
    </p:spTree>
    <p:extLst>
      <p:ext uri="{BB962C8B-B14F-4D97-AF65-F5344CB8AC3E}">
        <p14:creationId xmlns:p14="http://schemas.microsoft.com/office/powerpoint/2010/main" val="115766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a:t>
            </a:fld>
            <a:endParaRPr lang="en-US"/>
          </a:p>
        </p:txBody>
      </p:sp>
    </p:spTree>
    <p:extLst>
      <p:ext uri="{BB962C8B-B14F-4D97-AF65-F5344CB8AC3E}">
        <p14:creationId xmlns:p14="http://schemas.microsoft.com/office/powerpoint/2010/main" val="1208218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‘Stemmen afsluiten’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82</a:t>
            </a:fld>
            <a:endParaRPr lang="en-US"/>
          </a:p>
        </p:txBody>
      </p:sp>
    </p:spTree>
    <p:extLst>
      <p:ext uri="{BB962C8B-B14F-4D97-AF65-F5344CB8AC3E}">
        <p14:creationId xmlns:p14="http://schemas.microsoft.com/office/powerpoint/2010/main" val="3509267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Alle tot sluitingstijd toegelaten kiezers mogen nog stemmen.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Nadat de laatst toegelaten kiezer in het stembureau zijn/haar stem heeft uitgebracht activeert de voorzitter het menu waar de stemming gesloten kan worden.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83</a:t>
            </a:fld>
            <a:endParaRPr lang="en-US"/>
          </a:p>
        </p:txBody>
      </p:sp>
    </p:spTree>
    <p:extLst>
      <p:ext uri="{BB962C8B-B14F-4D97-AF65-F5344CB8AC3E}">
        <p14:creationId xmlns:p14="http://schemas.microsoft.com/office/powerpoint/2010/main" val="36828675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‘Stemmen afsluiten’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84</a:t>
            </a:fld>
            <a:endParaRPr lang="en-US"/>
          </a:p>
        </p:txBody>
      </p:sp>
    </p:spTree>
    <p:extLst>
      <p:ext uri="{BB962C8B-B14F-4D97-AF65-F5344CB8AC3E}">
        <p14:creationId xmlns:p14="http://schemas.microsoft.com/office/powerpoint/2010/main" val="31857706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85</a:t>
            </a:fld>
            <a:endParaRPr lang="en-US"/>
          </a:p>
        </p:txBody>
      </p:sp>
    </p:spTree>
    <p:extLst>
      <p:ext uri="{BB962C8B-B14F-4D97-AF65-F5344CB8AC3E}">
        <p14:creationId xmlns:p14="http://schemas.microsoft.com/office/powerpoint/2010/main" val="1930482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86</a:t>
            </a:fld>
            <a:endParaRPr lang="en-US"/>
          </a:p>
        </p:txBody>
      </p:sp>
    </p:spTree>
    <p:extLst>
      <p:ext uri="{BB962C8B-B14F-4D97-AF65-F5344CB8AC3E}">
        <p14:creationId xmlns:p14="http://schemas.microsoft.com/office/powerpoint/2010/main" val="9762869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noProof="0" dirty="0"/>
              <a:t>De voorzitter kiest de optie ‘Bevestigen’ en vraagt alle bijzitters de stemcomputers uit te zetten zodat het afdrukken van nog meer stembiljetten onmogelijk gemaakt wordt.</a:t>
            </a: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Het systeem gaat dan een aantal stappen nemen om ervoor te zorgen dat alle stemmen worden geteld en op een veilige manier wordt opgeslagen.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Tijdens het doorlopen van die stappen worden een aantal verschillende schermen getoond die de voorzitter informeren dat die stappen goed zijn afgerond en dat de voorzitter weet dat hij even moet wachten voor de volgende handeling.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noProof="0" dirty="0"/>
              <a:t>En dat is ….</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87</a:t>
            </a:fld>
            <a:endParaRPr lang="en-US"/>
          </a:p>
        </p:txBody>
      </p:sp>
    </p:spTree>
    <p:extLst>
      <p:ext uri="{BB962C8B-B14F-4D97-AF65-F5344CB8AC3E}">
        <p14:creationId xmlns:p14="http://schemas.microsoft.com/office/powerpoint/2010/main" val="28987686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Het voorzitterssysteem zal op een gegeven moment het stembureau vragen om een USB-stick uit de elektronische stembus te nemen en deze samen met één van de stemcomputers te gebruiken om </a:t>
            </a:r>
            <a:r>
              <a:rPr lang="nl-NL" b="0" noProof="0" dirty="0" smtClean="0"/>
              <a:t>de kerncijferrapporten </a:t>
            </a:r>
            <a:r>
              <a:rPr lang="nl-NL" b="0" noProof="0" dirty="0"/>
              <a:t>af te drukken.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smtClean="0"/>
              <a:t>Deze rapporten zijn van </a:t>
            </a:r>
            <a:r>
              <a:rPr lang="nl-NL" b="1" noProof="0" dirty="0"/>
              <a:t>groot belang en moet door alle leden van het stembureau ondertekend worden. </a:t>
            </a:r>
            <a:r>
              <a:rPr lang="nl-NL" b="0" noProof="0" dirty="0"/>
              <a:t>Eventuele getuigen in het stembureau mogen ook meeondertekenen.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smtClean="0"/>
              <a:t>Deze rapporten worden op </a:t>
            </a:r>
            <a:r>
              <a:rPr lang="nl-NL" b="1" noProof="0" dirty="0"/>
              <a:t>het hoofdbureau gebruikt om te bepalen of de uitslag van het stembureau zoals die op de USB-sticks zijn bewaard en worden ingeleverd echt van het stembureau komen en ook niet zijn veranderd, nadat de USB-sticks het stembureau hebben verlaten.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88</a:t>
            </a:fld>
            <a:endParaRPr lang="en-US"/>
          </a:p>
        </p:txBody>
      </p:sp>
    </p:spTree>
    <p:extLst>
      <p:ext uri="{BB962C8B-B14F-4D97-AF65-F5344CB8AC3E}">
        <p14:creationId xmlns:p14="http://schemas.microsoft.com/office/powerpoint/2010/main" val="18600015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tweede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een USB-stick in 1 van de stemcomputers is gestoken kan de stemcomputer weer worden aangezet en dan zal het rapport geladen worden die dan afgedrukt kan worden met dezelfde printer als waarmee de stembiljetten zijn afgedrukt.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 DE STEMCOMPUTER MOET WEL EERST UITGEZET ZIJN VOORDAT DE USB-STICK INGESTOKEN WORDT EN DE STEMCOMPUTER WEER WORDT AANGEZET.</a:t>
            </a:r>
          </a:p>
        </p:txBody>
      </p:sp>
      <p:sp>
        <p:nvSpPr>
          <p:cNvPr id="4" name="Slide Number Placeholder 3"/>
          <p:cNvSpPr>
            <a:spLocks noGrp="1"/>
          </p:cNvSpPr>
          <p:nvPr>
            <p:ph type="sldNum" sz="quarter" idx="10"/>
          </p:nvPr>
        </p:nvSpPr>
        <p:spPr/>
        <p:txBody>
          <a:bodyPr/>
          <a:lstStyle/>
          <a:p>
            <a:fld id="{C5321C52-1253-854F-8619-08E37262CC93}" type="slidenum">
              <a:rPr lang="en-US" smtClean="0"/>
              <a:t>89</a:t>
            </a:fld>
            <a:endParaRPr lang="en-US"/>
          </a:p>
        </p:txBody>
      </p:sp>
    </p:spTree>
    <p:extLst>
      <p:ext uri="{BB962C8B-B14F-4D97-AF65-F5344CB8AC3E}">
        <p14:creationId xmlns:p14="http://schemas.microsoft.com/office/powerpoint/2010/main" val="37630243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slide alleen voor de gemeenten met eerste generatie systemen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noProof="0" dirty="0"/>
              <a:t>Als een USB-stick in 1 van de stemcomputers is gestoken kan de stemcomputer weer worden aangezet en dan zal het rapport geladen worden die dan afgedrukt kan worden met dezelfde printer als waarmee de stembiljetten zijn afgedrukt.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LET OP: DE STEMCOMPUTER MOET WEL EERST UITGEZET ZIJN VOORDAT DE USB-STICK INGESTOKEN WORDT EN DE STEMCOMPUTER WEER WORDT AANGEZET.</a:t>
            </a:r>
          </a:p>
        </p:txBody>
      </p:sp>
      <p:sp>
        <p:nvSpPr>
          <p:cNvPr id="4" name="Slide Number Placeholder 3"/>
          <p:cNvSpPr>
            <a:spLocks noGrp="1"/>
          </p:cNvSpPr>
          <p:nvPr>
            <p:ph type="sldNum" sz="quarter" idx="10"/>
          </p:nvPr>
        </p:nvSpPr>
        <p:spPr/>
        <p:txBody>
          <a:bodyPr/>
          <a:lstStyle/>
          <a:p>
            <a:fld id="{C5321C52-1253-854F-8619-08E37262CC93}" type="slidenum">
              <a:rPr lang="en-US" smtClean="0"/>
              <a:t>90</a:t>
            </a:fld>
            <a:endParaRPr lang="en-US"/>
          </a:p>
        </p:txBody>
      </p:sp>
    </p:spTree>
    <p:extLst>
      <p:ext uri="{BB962C8B-B14F-4D97-AF65-F5344CB8AC3E}">
        <p14:creationId xmlns:p14="http://schemas.microsoft.com/office/powerpoint/2010/main" val="13067974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smtClean="0"/>
              <a:t>2X af te drukken in</a:t>
            </a:r>
            <a:r>
              <a:rPr lang="nl-NL" sz="1800" b="1" baseline="0" noProof="0" dirty="0" smtClean="0"/>
              <a:t> Vlaanderen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baseline="0" noProof="0" dirty="0" smtClean="0"/>
              <a:t>3X af te drukken in Brussel/Duitstalige gemeenten </a:t>
            </a: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91</a:t>
            </a:fld>
            <a:endParaRPr lang="en-US"/>
          </a:p>
        </p:txBody>
      </p:sp>
    </p:spTree>
    <p:extLst>
      <p:ext uri="{BB962C8B-B14F-4D97-AF65-F5344CB8AC3E}">
        <p14:creationId xmlns:p14="http://schemas.microsoft.com/office/powerpoint/2010/main" val="80728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 lege verzegelbare enveloppen zijn belangrijk, want daar moeten na sluiting van het stembureau de volgende zaken (gescheiden van elkaar) verzegeld en ondertekend bewaard worden:</a:t>
            </a:r>
          </a:p>
          <a:p>
            <a:endParaRPr lang="nl-NL" noProof="0" dirty="0"/>
          </a:p>
          <a:p>
            <a:pPr marL="171450" indent="-171450">
              <a:buFont typeface="Arial" panose="020B0604020202020204" pitchFamily="34" charset="0"/>
              <a:buChar char="•"/>
            </a:pPr>
            <a:r>
              <a:rPr lang="nl-NL" noProof="0" dirty="0"/>
              <a:t>Alle stembiljetten uit de stembus;</a:t>
            </a:r>
          </a:p>
          <a:p>
            <a:pPr marL="171450" indent="-171450">
              <a:buFont typeface="Arial" panose="020B0604020202020204" pitchFamily="34" charset="0"/>
              <a:buChar char="•"/>
            </a:pPr>
            <a:r>
              <a:rPr lang="nl-NL" noProof="0" dirty="0"/>
              <a:t>Twee USB sticks</a:t>
            </a:r>
          </a:p>
          <a:p>
            <a:pPr marL="171450" indent="-171450">
              <a:buFont typeface="Arial" panose="020B0604020202020204" pitchFamily="34" charset="0"/>
              <a:buChar char="•"/>
            </a:pPr>
            <a:r>
              <a:rPr lang="nl-NL" noProof="0" dirty="0"/>
              <a:t>Ondertekende </a:t>
            </a:r>
            <a:r>
              <a:rPr lang="nl-NL" noProof="0" dirty="0" smtClean="0"/>
              <a:t>kerncijferrapporten</a:t>
            </a:r>
            <a:endParaRPr lang="nl-NL" noProof="0" dirty="0"/>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&amp; alle overige voorgeschreven formulieren en documenten, zoals aanstiplijsten, formulier presentiegelden, volmachten + attesten, niet opgekomen kiezers, niet opgekomen bijzitters, etc.</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a:t>
            </a:fld>
            <a:endParaRPr lang="en-US"/>
          </a:p>
        </p:txBody>
      </p:sp>
    </p:spTree>
    <p:extLst>
      <p:ext uri="{BB962C8B-B14F-4D97-AF65-F5344CB8AC3E}">
        <p14:creationId xmlns:p14="http://schemas.microsoft.com/office/powerpoint/2010/main" val="191804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Als de USB stick weer wordt teruggeplaatst kunt u de stemming definitief sluiten.</a:t>
            </a:r>
          </a:p>
        </p:txBody>
      </p:sp>
      <p:sp>
        <p:nvSpPr>
          <p:cNvPr id="4" name="Slide Number Placeholder 3"/>
          <p:cNvSpPr>
            <a:spLocks noGrp="1"/>
          </p:cNvSpPr>
          <p:nvPr>
            <p:ph type="sldNum" sz="quarter" idx="10"/>
          </p:nvPr>
        </p:nvSpPr>
        <p:spPr/>
        <p:txBody>
          <a:bodyPr/>
          <a:lstStyle/>
          <a:p>
            <a:fld id="{C5321C52-1253-854F-8619-08E37262CC93}" type="slidenum">
              <a:rPr lang="en-US" smtClean="0"/>
              <a:t>92</a:t>
            </a:fld>
            <a:endParaRPr lang="en-US"/>
          </a:p>
        </p:txBody>
      </p:sp>
    </p:spTree>
    <p:extLst>
      <p:ext uri="{BB962C8B-B14F-4D97-AF65-F5344CB8AC3E}">
        <p14:creationId xmlns:p14="http://schemas.microsoft.com/office/powerpoint/2010/main" val="31285461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Nadat de teruggeplaatste USB-stick de status doorgeeft dat </a:t>
            </a:r>
            <a:r>
              <a:rPr lang="nl-NL" noProof="0" dirty="0" smtClean="0"/>
              <a:t>de</a:t>
            </a:r>
            <a:r>
              <a:rPr lang="nl-NL" baseline="0" noProof="0" dirty="0" smtClean="0"/>
              <a:t> kerncijferrapporten zijn</a:t>
            </a:r>
            <a:r>
              <a:rPr lang="nl-NL" noProof="0" dirty="0" smtClean="0"/>
              <a:t> </a:t>
            </a:r>
            <a:r>
              <a:rPr lang="nl-NL" noProof="0" dirty="0"/>
              <a:t>afgedrukt worden verschillende schermen getoond, waarbij uiteindelijk dit scherm zichtbaar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Door de knop ‘Einde’ te selecteren is de stemming definitief gesloten en kan het voorzitterssysteem ook afgesloten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93</a:t>
            </a:fld>
            <a:endParaRPr lang="en-US"/>
          </a:p>
        </p:txBody>
      </p:sp>
    </p:spTree>
    <p:extLst>
      <p:ext uri="{BB962C8B-B14F-4D97-AF65-F5344CB8AC3E}">
        <p14:creationId xmlns:p14="http://schemas.microsoft.com/office/powerpoint/2010/main" val="34192443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94</a:t>
            </a:fld>
            <a:endParaRPr lang="en-US"/>
          </a:p>
        </p:txBody>
      </p:sp>
    </p:spTree>
    <p:extLst>
      <p:ext uri="{BB962C8B-B14F-4D97-AF65-F5344CB8AC3E}">
        <p14:creationId xmlns:p14="http://schemas.microsoft.com/office/powerpoint/2010/main" val="38540944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95</a:t>
            </a:fld>
            <a:endParaRPr lang="en-US"/>
          </a:p>
        </p:txBody>
      </p:sp>
    </p:spTree>
    <p:extLst>
      <p:ext uri="{BB962C8B-B14F-4D97-AF65-F5344CB8AC3E}">
        <p14:creationId xmlns:p14="http://schemas.microsoft.com/office/powerpoint/2010/main" val="36358313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96</a:t>
            </a:fld>
            <a:endParaRPr lang="en-US"/>
          </a:p>
        </p:txBody>
      </p:sp>
    </p:spTree>
    <p:extLst>
      <p:ext uri="{BB962C8B-B14F-4D97-AF65-F5344CB8AC3E}">
        <p14:creationId xmlns:p14="http://schemas.microsoft.com/office/powerpoint/2010/main" val="22082446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97</a:t>
            </a:fld>
            <a:endParaRPr lang="en-US"/>
          </a:p>
        </p:txBody>
      </p:sp>
    </p:spTree>
    <p:extLst>
      <p:ext uri="{BB962C8B-B14F-4D97-AF65-F5344CB8AC3E}">
        <p14:creationId xmlns:p14="http://schemas.microsoft.com/office/powerpoint/2010/main" val="3427193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98</a:t>
            </a:fld>
            <a:endParaRPr lang="en-US"/>
          </a:p>
        </p:txBody>
      </p:sp>
    </p:spTree>
    <p:extLst>
      <p:ext uri="{BB962C8B-B14F-4D97-AF65-F5344CB8AC3E}">
        <p14:creationId xmlns:p14="http://schemas.microsoft.com/office/powerpoint/2010/main" val="14215014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dit voorbeeld is de stembureaucode of het wachtwoord niet correct ingevoerd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Remedie: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Selecteer de blauwe pijl naar links en voer de stembureau code en wachtwoord nog een keer zeer zorgvuldig in het systeem.</a:t>
            </a:r>
          </a:p>
        </p:txBody>
      </p:sp>
      <p:sp>
        <p:nvSpPr>
          <p:cNvPr id="4" name="Slide Number Placeholder 3"/>
          <p:cNvSpPr>
            <a:spLocks noGrp="1"/>
          </p:cNvSpPr>
          <p:nvPr>
            <p:ph type="sldNum" sz="quarter" idx="10"/>
          </p:nvPr>
        </p:nvSpPr>
        <p:spPr/>
        <p:txBody>
          <a:bodyPr/>
          <a:lstStyle/>
          <a:p>
            <a:fld id="{C5321C52-1253-854F-8619-08E37262CC93}" type="slidenum">
              <a:rPr lang="en-US" smtClean="0"/>
              <a:t>99</a:t>
            </a:fld>
            <a:endParaRPr lang="en-US"/>
          </a:p>
        </p:txBody>
      </p:sp>
    </p:spTree>
    <p:extLst>
      <p:ext uri="{BB962C8B-B14F-4D97-AF65-F5344CB8AC3E}">
        <p14:creationId xmlns:p14="http://schemas.microsoft.com/office/powerpoint/2010/main" val="2809766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In dit voorbeeld is de scanner van de elektronische stembus niet aangesloten.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 andere onderdelen spreken voor zich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Stembus is de hele stembus inclusief de automatische klep.</a:t>
            </a:r>
          </a:p>
        </p:txBody>
      </p:sp>
      <p:sp>
        <p:nvSpPr>
          <p:cNvPr id="4" name="Slide Number Placeholder 3"/>
          <p:cNvSpPr>
            <a:spLocks noGrp="1"/>
          </p:cNvSpPr>
          <p:nvPr>
            <p:ph type="sldNum" sz="quarter" idx="10"/>
          </p:nvPr>
        </p:nvSpPr>
        <p:spPr/>
        <p:txBody>
          <a:bodyPr/>
          <a:lstStyle/>
          <a:p>
            <a:fld id="{C5321C52-1253-854F-8619-08E37262CC93}" type="slidenum">
              <a:rPr lang="en-US" smtClean="0"/>
              <a:t>100</a:t>
            </a:fld>
            <a:endParaRPr lang="en-US"/>
          </a:p>
        </p:txBody>
      </p:sp>
    </p:spTree>
    <p:extLst>
      <p:ext uri="{BB962C8B-B14F-4D97-AF65-F5344CB8AC3E}">
        <p14:creationId xmlns:p14="http://schemas.microsoft.com/office/powerpoint/2010/main" val="2818389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Dit voorbeeld spreekt voor zich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101</a:t>
            </a:fld>
            <a:endParaRPr lang="en-US"/>
          </a:p>
        </p:txBody>
      </p:sp>
    </p:spTree>
    <p:extLst>
      <p:ext uri="{BB962C8B-B14F-4D97-AF65-F5344CB8AC3E}">
        <p14:creationId xmlns:p14="http://schemas.microsoft.com/office/powerpoint/2010/main" val="15466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5/17/2024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5/17/2024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3.tiff"/><Relationship Id="rId4" Type="http://schemas.openxmlformats.org/officeDocument/2006/relationships/image" Target="../media/image18.tiff"/></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94.png"/><Relationship Id="rId4" Type="http://schemas.openxmlformats.org/officeDocument/2006/relationships/image" Target="../media/image18.tiff"/></Relationships>
</file>

<file path=ppt/slides/_rels/slide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10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7.png"/><Relationship Id="rId7" Type="http://schemas.openxmlformats.org/officeDocument/2006/relationships/image" Target="../media/image97.tiff"/><Relationship Id="rId12" Type="http://schemas.openxmlformats.org/officeDocument/2006/relationships/image" Target="../media/image6.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6.tiff"/><Relationship Id="rId11" Type="http://schemas.openxmlformats.org/officeDocument/2006/relationships/image" Target="../media/image101.tiff"/><Relationship Id="rId5" Type="http://schemas.openxmlformats.org/officeDocument/2006/relationships/image" Target="../media/image95.tiff"/><Relationship Id="rId10" Type="http://schemas.openxmlformats.org/officeDocument/2006/relationships/image" Target="../media/image100.tiff"/><Relationship Id="rId4" Type="http://schemas.openxmlformats.org/officeDocument/2006/relationships/image" Target="../media/image18.tiff"/><Relationship Id="rId9" Type="http://schemas.openxmlformats.org/officeDocument/2006/relationships/image" Target="../media/image99.tiff"/></Relationships>
</file>

<file path=ppt/slides/_rels/slide10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7.png"/><Relationship Id="rId7" Type="http://schemas.openxmlformats.org/officeDocument/2006/relationships/image" Target="../media/image102.tiff"/><Relationship Id="rId12" Type="http://schemas.openxmlformats.org/officeDocument/2006/relationships/image" Target="../media/image6.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6.tiff"/><Relationship Id="rId11" Type="http://schemas.openxmlformats.org/officeDocument/2006/relationships/image" Target="../media/image101.tiff"/><Relationship Id="rId5" Type="http://schemas.openxmlformats.org/officeDocument/2006/relationships/image" Target="../media/image95.tiff"/><Relationship Id="rId10" Type="http://schemas.openxmlformats.org/officeDocument/2006/relationships/image" Target="../media/image104.tiff"/><Relationship Id="rId4" Type="http://schemas.openxmlformats.org/officeDocument/2006/relationships/image" Target="../media/image18.tiff"/><Relationship Id="rId9" Type="http://schemas.openxmlformats.org/officeDocument/2006/relationships/image" Target="../media/image103.tiff"/></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08.tif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8.tiff"/><Relationship Id="rId4" Type="http://schemas.openxmlformats.org/officeDocument/2006/relationships/image" Target="../media/image17.png"/></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8.tiff"/><Relationship Id="rId4" Type="http://schemas.openxmlformats.org/officeDocument/2006/relationships/image" Target="../media/image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1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jpg"/></Relationships>
</file>

<file path=ppt/slides/_rels/slide120.xml.rels><?xml version="1.0" encoding="UTF-8" standalone="yes"?>
<Relationships xmlns="http://schemas.openxmlformats.org/package/2006/relationships"><Relationship Id="rId3" Type="http://schemas.openxmlformats.org/officeDocument/2006/relationships/hyperlink" Target="https://verkiezingen.fgov.be/medewerkers/opleidingsmateriaal"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6.jpeg"/></Relationships>
</file>

<file path=ppt/slides/_rels/slide1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5.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8.tif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12.png"/><Relationship Id="rId4" Type="http://schemas.openxmlformats.org/officeDocument/2006/relationships/image" Target="../media/image18.tiff"/></Relationships>
</file>

<file path=ppt/slides/_rels/slide2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10.png"/><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18.tiff"/><Relationship Id="rId9"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2.jpeg"/><Relationship Id="rId4" Type="http://schemas.openxmlformats.org/officeDocument/2006/relationships/image" Target="../media/image18.tiff"/></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jpeg"/><Relationship Id="rId4" Type="http://schemas.openxmlformats.org/officeDocument/2006/relationships/image" Target="../media/image18.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jpeg"/><Relationship Id="rId4" Type="http://schemas.openxmlformats.org/officeDocument/2006/relationships/image" Target="../media/image18.tiff"/></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8.tiff"/></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7.JPG"/><Relationship Id="rId4" Type="http://schemas.openxmlformats.org/officeDocument/2006/relationships/image" Target="../media/image18.tiff"/></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8.tiff"/><Relationship Id="rId4" Type="http://schemas.openxmlformats.org/officeDocument/2006/relationships/image" Target="../media/image18.tif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9.tiff"/><Relationship Id="rId4" Type="http://schemas.openxmlformats.org/officeDocument/2006/relationships/image" Target="../media/image18.tiff"/></Relationships>
</file>

<file path=ppt/slides/_rels/slide3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18.tiff"/></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18.tiff"/></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jpeg"/><Relationship Id="rId4" Type="http://schemas.openxmlformats.org/officeDocument/2006/relationships/image" Target="../media/image18.tiff"/></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6.png"/><Relationship Id="rId4" Type="http://schemas.openxmlformats.org/officeDocument/2006/relationships/image" Target="../media/image18.tiff"/></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7.png"/><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0.tiff"/><Relationship Id="rId4" Type="http://schemas.openxmlformats.org/officeDocument/2006/relationships/image" Target="../media/image18.tiff"/></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1.tiff"/><Relationship Id="rId4" Type="http://schemas.openxmlformats.org/officeDocument/2006/relationships/image" Target="../media/image18.tiff"/></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2.png"/><Relationship Id="rId4" Type="http://schemas.openxmlformats.org/officeDocument/2006/relationships/image" Target="../media/image18.tiff"/></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3.png"/><Relationship Id="rId4" Type="http://schemas.openxmlformats.org/officeDocument/2006/relationships/image" Target="../media/image18.tiff"/></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4.tiff"/><Relationship Id="rId4" Type="http://schemas.openxmlformats.org/officeDocument/2006/relationships/image" Target="../media/image18.tiff"/></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18.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6.JPG"/><Relationship Id="rId4" Type="http://schemas.openxmlformats.org/officeDocument/2006/relationships/image" Target="../media/image18.tiff"/></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7.png"/><Relationship Id="rId4" Type="http://schemas.openxmlformats.org/officeDocument/2006/relationships/image" Target="../media/image18.tiff"/></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8.png"/><Relationship Id="rId4" Type="http://schemas.openxmlformats.org/officeDocument/2006/relationships/image" Target="../media/image18.tiff"/></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18.tiff"/></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1.png"/><Relationship Id="rId4" Type="http://schemas.openxmlformats.org/officeDocument/2006/relationships/image" Target="../media/image18.tiff"/></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2.jpeg"/><Relationship Id="rId4" Type="http://schemas.openxmlformats.org/officeDocument/2006/relationships/image" Target="../media/image18.tiff"/></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7.png"/><Relationship Id="rId4" Type="http://schemas.openxmlformats.org/officeDocument/2006/relationships/image" Target="../media/image18.tiff"/></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3.png"/><Relationship Id="rId4" Type="http://schemas.openxmlformats.org/officeDocument/2006/relationships/image" Target="../media/image18.tiff"/></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18.tiff"/></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4.png"/><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5.png"/><Relationship Id="rId4" Type="http://schemas.openxmlformats.org/officeDocument/2006/relationships/image" Target="../media/image18.tiff"/></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6.tiff"/><Relationship Id="rId4" Type="http://schemas.openxmlformats.org/officeDocument/2006/relationships/image" Target="../media/image18.tiff"/></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7.png"/><Relationship Id="rId4" Type="http://schemas.openxmlformats.org/officeDocument/2006/relationships/image" Target="../media/image18.tiff"/></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8.tiff"/><Relationship Id="rId4" Type="http://schemas.openxmlformats.org/officeDocument/2006/relationships/image" Target="../media/image18.tiff"/></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9.png"/><Relationship Id="rId4" Type="http://schemas.openxmlformats.org/officeDocument/2006/relationships/image" Target="../media/image18.tiff"/></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70.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jpeg"/><Relationship Id="rId4" Type="http://schemas.openxmlformats.org/officeDocument/2006/relationships/image" Target="../media/image18.tiff"/></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jpeg"/><Relationship Id="rId4" Type="http://schemas.openxmlformats.org/officeDocument/2006/relationships/image" Target="../media/image18.tiff"/></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73.png"/><Relationship Id="rId4" Type="http://schemas.openxmlformats.org/officeDocument/2006/relationships/image" Target="../media/image18.tiff"/></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jpeg"/><Relationship Id="rId4" Type="http://schemas.openxmlformats.org/officeDocument/2006/relationships/image" Target="../media/image18.tiff"/></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jpeg"/><Relationship Id="rId4" Type="http://schemas.openxmlformats.org/officeDocument/2006/relationships/image" Target="../media/image18.tiff"/></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6.tiff"/><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3.jpg"/><Relationship Id="rId4" Type="http://schemas.openxmlformats.org/officeDocument/2006/relationships/image" Target="../media/image18.tiff"/></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jpeg"/><Relationship Id="rId4" Type="http://schemas.openxmlformats.org/officeDocument/2006/relationships/image" Target="../media/image18.tiff"/></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jpeg"/><Relationship Id="rId4" Type="http://schemas.openxmlformats.org/officeDocument/2006/relationships/image" Target="../media/image18.tiff"/></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8.tif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1.png"/><Relationship Id="rId4" Type="http://schemas.openxmlformats.org/officeDocument/2006/relationships/image" Target="../media/image18.tiff"/></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jpeg"/><Relationship Id="rId4" Type="http://schemas.openxmlformats.org/officeDocument/2006/relationships/image" Target="../media/image18.tiff"/></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2.png"/><Relationship Id="rId4" Type="http://schemas.openxmlformats.org/officeDocument/2006/relationships/image" Target="../media/image18.tiff"/></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jpeg"/><Relationship Id="rId4" Type="http://schemas.openxmlformats.org/officeDocument/2006/relationships/image" Target="../media/image18.tiff"/></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6.jpeg"/><Relationship Id="rId4" Type="http://schemas.openxmlformats.org/officeDocument/2006/relationships/image" Target="../media/image18.tiff"/></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jpeg"/><Relationship Id="rId4" Type="http://schemas.openxmlformats.org/officeDocument/2006/relationships/image" Target="../media/image18.tiff"/></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87.png"/><Relationship Id="rId4" Type="http://schemas.openxmlformats.org/officeDocument/2006/relationships/image" Target="../media/image18.tiff"/></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8.png"/><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9.png"/><Relationship Id="rId4" Type="http://schemas.openxmlformats.org/officeDocument/2006/relationships/image" Target="../media/image18.tiff"/></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0.png"/><Relationship Id="rId4" Type="http://schemas.openxmlformats.org/officeDocument/2006/relationships/image" Target="../media/image18.tiff"/></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7.png"/><Relationship Id="rId4" Type="http://schemas.openxmlformats.org/officeDocument/2006/relationships/image" Target="../media/image18.tiff"/></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1.png"/><Relationship Id="rId4" Type="http://schemas.openxmlformats.org/officeDocument/2006/relationships/image" Target="../media/image18.tiff"/></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8.tiff"/></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2.png"/><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498855" cy="276999"/>
          </a:xfrm>
          <a:prstGeom prst="rect">
            <a:avLst/>
          </a:prstGeom>
          <a:noFill/>
        </p:spPr>
        <p:txBody>
          <a:bodyPr wrap="none" rtlCol="0">
            <a:spAutoFit/>
          </a:bodyPr>
          <a:lstStyle/>
          <a:p>
            <a:r>
              <a:rPr lang="nl-NL" sz="1200" dirty="0">
                <a:solidFill>
                  <a:schemeClr val="bg1"/>
                </a:solidFill>
                <a:latin typeface="Calibri Light" panose="020F0302020204030204" pitchFamily="34" charset="0"/>
                <a:cs typeface="Calibri Light" panose="020F0302020204030204" pitchFamily="34" charset="0"/>
              </a:rPr>
              <a:t>2019</a:t>
            </a:r>
          </a:p>
        </p:txBody>
      </p:sp>
      <p:sp>
        <p:nvSpPr>
          <p:cNvPr id="9" name="TextBox 8">
            <a:extLst>
              <a:ext uri="{FF2B5EF4-FFF2-40B4-BE49-F238E27FC236}">
                <a16:creationId xmlns:a16="http://schemas.microsoft.com/office/drawing/2014/main" id="{5DD982A2-C49E-40D9-BD08-C61040140DCA}"/>
              </a:ext>
            </a:extLst>
          </p:cNvPr>
          <p:cNvSpPr txBox="1"/>
          <p:nvPr/>
        </p:nvSpPr>
        <p:spPr>
          <a:xfrm>
            <a:off x="321129" y="5676407"/>
            <a:ext cx="4310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2024 V0,9</a:t>
            </a:r>
          </a:p>
        </p:txBody>
      </p:sp>
      <p:sp>
        <p:nvSpPr>
          <p:cNvPr id="2" name="Title 1"/>
          <p:cNvSpPr>
            <a:spLocks noGrp="1"/>
          </p:cNvSpPr>
          <p:nvPr>
            <p:ph type="title"/>
          </p:nvPr>
        </p:nvSpPr>
        <p:spPr>
          <a:xfrm>
            <a:off x="143727" y="2628900"/>
            <a:ext cx="4670722" cy="804865"/>
          </a:xfrm>
        </p:spPr>
        <p:txBody>
          <a:bodyPr>
            <a:normAutofit/>
          </a:bodyPr>
          <a:lstStyle/>
          <a:p>
            <a:r>
              <a:rPr lang="nl-NL" dirty="0"/>
              <a:t>Elektronisch stemmen</a:t>
            </a:r>
          </a:p>
        </p:txBody>
      </p:sp>
      <p:sp>
        <p:nvSpPr>
          <p:cNvPr id="3" name="Text Placeholder 2"/>
          <p:cNvSpPr>
            <a:spLocks noGrp="1"/>
          </p:cNvSpPr>
          <p:nvPr>
            <p:ph type="body" idx="1"/>
          </p:nvPr>
        </p:nvSpPr>
        <p:spPr>
          <a:xfrm>
            <a:off x="738021" y="3719381"/>
            <a:ext cx="4054415" cy="590550"/>
          </a:xfrm>
        </p:spPr>
        <p:txBody>
          <a:bodyPr/>
          <a:lstStyle/>
          <a:p>
            <a:r>
              <a:rPr lang="nl-NL" dirty="0">
                <a:solidFill>
                  <a:schemeClr val="tx1"/>
                </a:solidFill>
              </a:rPr>
              <a:t>Voorzitters training</a:t>
            </a:r>
            <a:r>
              <a:rPr lang="en-NL" dirty="0">
                <a:solidFill>
                  <a:schemeClr val="tx1"/>
                </a:solidFill>
              </a:rPr>
              <a:t> G1</a:t>
            </a:r>
            <a:endParaRPr lang="nl-NL" dirty="0">
              <a:solidFill>
                <a:schemeClr val="tx1"/>
              </a:solidFill>
            </a:endParaRPr>
          </a:p>
        </p:txBody>
      </p:sp>
      <p:pic>
        <p:nvPicPr>
          <p:cNvPr id="4" name="Picture 3">
            <a:extLst>
              <a:ext uri="{FF2B5EF4-FFF2-40B4-BE49-F238E27FC236}">
                <a16:creationId xmlns:a16="http://schemas.microsoft.com/office/drawing/2014/main" id="{8278B419-D2F1-D340-97B0-9E479DD03B08}"/>
              </a:ext>
            </a:extLst>
          </p:cNvPr>
          <p:cNvPicPr>
            <a:picLocks noChangeAspect="1"/>
          </p:cNvPicPr>
          <p:nvPr/>
        </p:nvPicPr>
        <p:blipFill rotWithShape="1">
          <a:blip r:embed="rId3"/>
          <a:srcRect l="17199" r="4801"/>
          <a:stretch/>
        </p:blipFill>
        <p:spPr>
          <a:xfrm>
            <a:off x="4953000" y="0"/>
            <a:ext cx="4953000" cy="68580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2DB48A33-41B3-4606-7BF0-D1DBDF64B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1730"/>
            <a:ext cx="3848100" cy="719455"/>
          </a:xfrm>
          <a:prstGeom prst="rect">
            <a:avLst/>
          </a:prstGeom>
        </p:spPr>
      </p:pic>
      <p:pic>
        <p:nvPicPr>
          <p:cNvPr id="6" name="Afbeelding 5">
            <a:extLst>
              <a:ext uri="{FF2B5EF4-FFF2-40B4-BE49-F238E27FC236}">
                <a16:creationId xmlns:a16="http://schemas.microsoft.com/office/drawing/2014/main" id="{9BEB9C02-ECF8-CCB1-3733-97ED70173C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83172"/>
            <a:ext cx="1969135" cy="42545"/>
          </a:xfrm>
          <a:prstGeom prst="rect">
            <a:avLst/>
          </a:prstGeom>
          <a:noFill/>
        </p:spPr>
      </p:pic>
    </p:spTree>
    <p:extLst>
      <p:ext uri="{BB962C8B-B14F-4D97-AF65-F5344CB8AC3E}">
        <p14:creationId xmlns:p14="http://schemas.microsoft.com/office/powerpoint/2010/main" val="39618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Geadviseerde opstelling generatie II</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 (bij ingang)</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6513289"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secretaris</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voorzitter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nl-NL" sz="1100" dirty="0">
                <a:solidFill>
                  <a:schemeClr val="bg2">
                    <a:lumMod val="75000"/>
                  </a:schemeClr>
                </a:solidFill>
              </a:rPr>
              <a:t>Stemhokje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nl-NL" sz="1100" dirty="0"/>
              <a:t>Tafel voor de leden van het stembureau</a:t>
            </a:r>
          </a:p>
        </p:txBody>
      </p:sp>
      <p:sp>
        <p:nvSpPr>
          <p:cNvPr id="23" name="TextBox 22">
            <a:extLst>
              <a:ext uri="{FF2B5EF4-FFF2-40B4-BE49-F238E27FC236}">
                <a16:creationId xmlns:a16="http://schemas.microsoft.com/office/drawing/2014/main" id="{E5264EEA-F0C8-EA41-B266-83A081344F46}"/>
              </a:ext>
            </a:extLst>
          </p:cNvPr>
          <p:cNvSpPr txBox="1"/>
          <p:nvPr/>
        </p:nvSpPr>
        <p:spPr>
          <a:xfrm>
            <a:off x="5757966" y="5106062"/>
            <a:ext cx="437019" cy="224464"/>
          </a:xfrm>
          <a:prstGeom prst="rect">
            <a:avLst/>
          </a:prstGeom>
          <a:solidFill>
            <a:schemeClr val="bg2">
              <a:lumMod val="75000"/>
            </a:schemeClr>
          </a:solidFill>
        </p:spPr>
        <p:txBody>
          <a:bodyPr wrap="square" rtlCol="0" anchor="ctr" anchorCtr="1">
            <a:noAutofit/>
          </a:bodyPr>
          <a:lstStyle/>
          <a:p>
            <a:r>
              <a:rPr lang="nl-NL"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6487536" y="4826337"/>
            <a:ext cx="1006443" cy="516945"/>
          </a:xfrm>
          <a:prstGeom prst="rect">
            <a:avLst/>
          </a:prstGeom>
          <a:solidFill>
            <a:schemeClr val="bg2">
              <a:lumMod val="75000"/>
            </a:schemeClr>
          </a:solidFill>
        </p:spPr>
        <p:txBody>
          <a:bodyPr wrap="square" rtlCol="0" anchor="ctr" anchorCtr="1">
            <a:noAutofit/>
          </a:bodyPr>
          <a:lstStyle/>
          <a:p>
            <a:r>
              <a:rPr lang="nl-NL" sz="1200" dirty="0"/>
              <a:t>Stembus</a:t>
            </a:r>
          </a:p>
        </p:txBody>
      </p:sp>
      <p:pic>
        <p:nvPicPr>
          <p:cNvPr id="25" name="Picture 24">
            <a:extLst>
              <a:ext uri="{FF2B5EF4-FFF2-40B4-BE49-F238E27FC236}">
                <a16:creationId xmlns:a16="http://schemas.microsoft.com/office/drawing/2014/main" id="{543C6635-ACF2-BD48-BD0D-9265EAAEA8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6132" y="1081420"/>
            <a:ext cx="1779072" cy="1334304"/>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F28DACFD-AC96-BC9A-D24A-82947C15B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69218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Picture 7">
            <a:extLst>
              <a:ext uri="{FF2B5EF4-FFF2-40B4-BE49-F238E27FC236}">
                <a16:creationId xmlns:a16="http://schemas.microsoft.com/office/drawing/2014/main" id="{FA4D33AF-C6C1-8F42-83D2-4EA5053C5E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460" y="1784350"/>
            <a:ext cx="5400000" cy="3375001"/>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15AA689-2873-7596-6A25-AB8547400B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07556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0" name="Group 9">
            <a:extLst>
              <a:ext uri="{FF2B5EF4-FFF2-40B4-BE49-F238E27FC236}">
                <a16:creationId xmlns:a16="http://schemas.microsoft.com/office/drawing/2014/main" id="{92576760-CB9F-7143-B8E8-D1F85F1C61E2}"/>
              </a:ext>
            </a:extLst>
          </p:cNvPr>
          <p:cNvGrpSpPr/>
          <p:nvPr/>
        </p:nvGrpSpPr>
        <p:grpSpPr>
          <a:xfrm>
            <a:off x="3162300" y="1181100"/>
            <a:ext cx="3600000" cy="4500000"/>
            <a:chOff x="3162300" y="1181100"/>
            <a:chExt cx="3600000" cy="4500000"/>
          </a:xfrm>
        </p:grpSpPr>
        <p:pic>
          <p:nvPicPr>
            <p:cNvPr id="4" name="Picture 3">
              <a:extLst>
                <a:ext uri="{FF2B5EF4-FFF2-40B4-BE49-F238E27FC236}">
                  <a16:creationId xmlns:a16="http://schemas.microsoft.com/office/drawing/2014/main" id="{44ACE6D7-3960-814C-AE38-C7C23D4BEFFC}"/>
                </a:ext>
              </a:extLst>
            </p:cNvPr>
            <p:cNvPicPr>
              <a:picLocks noChangeAspect="1"/>
            </p:cNvPicPr>
            <p:nvPr/>
          </p:nvPicPr>
          <p:blipFill>
            <a:blip r:embed="rId5"/>
            <a:stretch>
              <a:fillRect/>
            </a:stretch>
          </p:blipFill>
          <p:spPr>
            <a:xfrm>
              <a:off x="3162300" y="1181100"/>
              <a:ext cx="3600000" cy="4500000"/>
            </a:xfrm>
            <a:prstGeom prst="rect">
              <a:avLst/>
            </a:prstGeom>
          </p:spPr>
        </p:pic>
        <p:pic>
          <p:nvPicPr>
            <p:cNvPr id="7" name="Picture 6">
              <a:extLst>
                <a:ext uri="{FF2B5EF4-FFF2-40B4-BE49-F238E27FC236}">
                  <a16:creationId xmlns:a16="http://schemas.microsoft.com/office/drawing/2014/main" id="{2654D3F1-3433-1E4C-B621-67838383DFA2}"/>
                </a:ext>
              </a:extLst>
            </p:cNvPr>
            <p:cNvPicPr>
              <a:picLocks noChangeAspect="1"/>
            </p:cNvPicPr>
            <p:nvPr/>
          </p:nvPicPr>
          <p:blipFill>
            <a:blip r:embed="rId6"/>
            <a:stretch>
              <a:fillRect/>
            </a:stretch>
          </p:blipFill>
          <p:spPr>
            <a:xfrm>
              <a:off x="3797300" y="3479800"/>
              <a:ext cx="2298700" cy="571499"/>
            </a:xfrm>
            <a:prstGeom prst="rect">
              <a:avLst/>
            </a:prstGeom>
          </p:spPr>
        </p:pic>
      </p:grpSp>
      <p:pic>
        <p:nvPicPr>
          <p:cNvPr id="3" name="Picture 723190138" descr="Afbeelding met tekst, Lettertype, logo, wit&#10;&#10;Automatisch gegenereerde beschrijving">
            <a:extLst>
              <a:ext uri="{FF2B5EF4-FFF2-40B4-BE49-F238E27FC236}">
                <a16:creationId xmlns:a16="http://schemas.microsoft.com/office/drawing/2014/main" id="{E8380917-F4BA-AA76-1711-B0B0AAD0C9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96509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nl-NL" sz="2200" dirty="0">
                <a:solidFill>
                  <a:schemeClr val="tx1"/>
                </a:solidFill>
              </a:rPr>
              <a:t>De eerste stap bij een incident is het controleren of (alle onderdelen van) het systeem compleet zijn en alle kabels goed zijn aangesloten </a:t>
            </a:r>
            <a:r>
              <a:rPr lang="nl-NL" sz="2200" dirty="0">
                <a:solidFill>
                  <a:schemeClr val="tx1"/>
                </a:solidFill>
                <a:sym typeface="Wingdings" pitchFamily="2" charset="2"/>
              </a:rPr>
              <a:t> alle onderdelen loskoppelen, alles weer aansluiten en opnieuw starten</a:t>
            </a:r>
          </a:p>
          <a:p>
            <a:pPr marL="457200" indent="-457200">
              <a:lnSpc>
                <a:spcPct val="100000"/>
              </a:lnSpc>
              <a:spcBef>
                <a:spcPts val="400"/>
              </a:spcBef>
              <a:buFont typeface="+mj-lt"/>
              <a:buAutoNum type="arabicPeriod" startAt="3"/>
            </a:pPr>
            <a:r>
              <a:rPr lang="nl-NL" sz="2200" dirty="0">
                <a:solidFill>
                  <a:schemeClr val="tx1"/>
                </a:solidFill>
              </a:rPr>
              <a:t>Meldt alle incidenten bij gemeentelijke coördinator elektronisch stemmen</a:t>
            </a: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r>
              <a:rPr lang="nl-NL" sz="2200" dirty="0">
                <a:solidFill>
                  <a:schemeClr val="tx1"/>
                </a:solidFill>
              </a:rPr>
              <a:t>Alle incidenten die niet zelf opgelost kunnen worden, melden bij helpdesk </a:t>
            </a:r>
            <a:r>
              <a:rPr lang="nl-NL" sz="2200" dirty="0" err="1">
                <a:solidFill>
                  <a:schemeClr val="tx1"/>
                </a:solidFill>
              </a:rPr>
              <a:t>Smartmatic</a:t>
            </a:r>
            <a:r>
              <a:rPr lang="en-NL" sz="2200" dirty="0">
                <a:solidFill>
                  <a:schemeClr val="tx1"/>
                </a:solidFill>
              </a:rPr>
              <a:t> </a:t>
            </a:r>
            <a:r>
              <a:rPr lang="nl-NL" sz="2200" dirty="0">
                <a:solidFill>
                  <a:schemeClr val="tx1"/>
                </a:solidFill>
              </a:rPr>
              <a:t>Indien het probleem niet telefonisch kan worden verholpen zal er een afspraak gemaakt worden voor een uitwisseling door een vervangend onderdeel </a:t>
            </a:r>
          </a:p>
          <a:p>
            <a:pPr marL="457200" indent="-457200">
              <a:lnSpc>
                <a:spcPct val="100000"/>
              </a:lnSpc>
              <a:spcBef>
                <a:spcPts val="400"/>
              </a:spcBef>
              <a:buFont typeface="+mj-lt"/>
              <a:buAutoNum type="arabicPeriod" startAt="3"/>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6BC3D249-E523-118E-718D-FD8E22E1F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725943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tijdens stemming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Afwijkingen zijn zichtbaar in het scherm met symbolen en/of systeemmeldingen.</a:t>
            </a:r>
          </a:p>
          <a:p>
            <a:pPr marL="457200" indent="-457200">
              <a:lnSpc>
                <a:spcPct val="100000"/>
              </a:lnSpc>
              <a:spcBef>
                <a:spcPts val="400"/>
              </a:spcBef>
              <a:buFont typeface="+mj-lt"/>
              <a:buAutoNum type="arabicPeriod"/>
            </a:pPr>
            <a:r>
              <a:rPr lang="nl-NL" sz="2200" dirty="0">
                <a:solidFill>
                  <a:schemeClr val="tx1"/>
                </a:solidFill>
              </a:rPr>
              <a:t>Per symbool of melding is er een passende remedie</a:t>
            </a: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81EEFDC7-E15E-769E-00B5-E2D0A4BE0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6151808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2149" cy="430887"/>
          </a:xfrm>
          <a:prstGeom prst="rect">
            <a:avLst/>
          </a:prstGeom>
          <a:noFill/>
        </p:spPr>
        <p:txBody>
          <a:bodyPr wrap="none" rtlCol="0">
            <a:spAutoFit/>
          </a:bodyPr>
          <a:lstStyle/>
          <a:p>
            <a:r>
              <a:rPr lang="nl-NL" sz="2200" dirty="0"/>
              <a:t>Werken met 1 USB-stick</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3878882" cy="430887"/>
          </a:xfrm>
          <a:prstGeom prst="rect">
            <a:avLst/>
          </a:prstGeom>
          <a:noFill/>
        </p:spPr>
        <p:txBody>
          <a:bodyPr wrap="none" rtlCol="0">
            <a:spAutoFit/>
          </a:bodyPr>
          <a:lstStyle/>
          <a:p>
            <a:r>
              <a:rPr lang="nl-NL" sz="2200" dirty="0"/>
              <a:t>Elektronische  klep reageert niet</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232249" cy="430887"/>
          </a:xfrm>
          <a:prstGeom prst="rect">
            <a:avLst/>
          </a:prstGeom>
          <a:noFill/>
        </p:spPr>
        <p:txBody>
          <a:bodyPr wrap="none" rtlCol="0">
            <a:spAutoFit/>
          </a:bodyPr>
          <a:lstStyle/>
          <a:p>
            <a:r>
              <a:rPr lang="nl-NL" sz="2200"/>
              <a:t>Elektronische klep niet aangesloten</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3890745" cy="430887"/>
          </a:xfrm>
          <a:prstGeom prst="rect">
            <a:avLst/>
          </a:prstGeom>
          <a:noFill/>
        </p:spPr>
        <p:txBody>
          <a:bodyPr wrap="none" rtlCol="0">
            <a:spAutoFit/>
          </a:bodyPr>
          <a:lstStyle/>
          <a:p>
            <a:r>
              <a:rPr lang="nl-NL" sz="2200" dirty="0"/>
              <a:t>Stembusscanner niet verbonden</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rotWithShape="1">
          <a:blip r:embed="rId9"/>
          <a:srcRect l="7272" r="7576"/>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2817694" cy="430887"/>
          </a:xfrm>
          <a:prstGeom prst="rect">
            <a:avLst/>
          </a:prstGeom>
          <a:noFill/>
        </p:spPr>
        <p:txBody>
          <a:bodyPr wrap="none" rtlCol="0">
            <a:spAutoFit/>
          </a:bodyPr>
          <a:lstStyle/>
          <a:p>
            <a:r>
              <a:rPr lang="nl-NL" sz="2200" dirty="0"/>
              <a:t>Fout bij activeren kaart</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10"/>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3622915" cy="430887"/>
          </a:xfrm>
          <a:prstGeom prst="rect">
            <a:avLst/>
          </a:prstGeom>
          <a:noFill/>
        </p:spPr>
        <p:txBody>
          <a:bodyPr wrap="none" rtlCol="0">
            <a:spAutoFit/>
          </a:bodyPr>
          <a:lstStyle/>
          <a:p>
            <a:r>
              <a:rPr lang="nl-NL" sz="2200" dirty="0"/>
              <a:t>Stembusscanner reageert niet</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11"/>
          <a:stretch>
            <a:fillRect/>
          </a:stretch>
        </p:blipFill>
        <p:spPr>
          <a:xfrm>
            <a:off x="749300" y="3721100"/>
            <a:ext cx="529200" cy="5292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8BC51D2-6D73-2B45-62B3-2532F0ECE2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9593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fontScale="90000"/>
          </a:bodyPr>
          <a:lstStyle/>
          <a:p>
            <a:r>
              <a:rPr lang="nl-NL" sz="2800" dirty="0">
                <a:solidFill>
                  <a:srgbClr val="00AFDB"/>
                </a:solidFill>
              </a:rPr>
              <a:t>Incidenten/afwijkingen tijdens stemming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2149" cy="430887"/>
          </a:xfrm>
          <a:prstGeom prst="rect">
            <a:avLst/>
          </a:prstGeom>
          <a:noFill/>
        </p:spPr>
        <p:txBody>
          <a:bodyPr wrap="none" rtlCol="0">
            <a:spAutoFit/>
          </a:bodyPr>
          <a:lstStyle/>
          <a:p>
            <a:r>
              <a:rPr lang="nl-NL" sz="2200" dirty="0"/>
              <a:t>Werken met 1 USB-stick</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3878882" cy="430887"/>
          </a:xfrm>
          <a:prstGeom prst="rect">
            <a:avLst/>
          </a:prstGeom>
          <a:noFill/>
        </p:spPr>
        <p:txBody>
          <a:bodyPr wrap="none" rtlCol="0">
            <a:spAutoFit/>
          </a:bodyPr>
          <a:lstStyle/>
          <a:p>
            <a:r>
              <a:rPr lang="nl-NL" sz="2200" dirty="0"/>
              <a:t>Elektronische  klep reageert niet</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232249" cy="430887"/>
          </a:xfrm>
          <a:prstGeom prst="rect">
            <a:avLst/>
          </a:prstGeom>
          <a:noFill/>
        </p:spPr>
        <p:txBody>
          <a:bodyPr wrap="none" rtlCol="0">
            <a:spAutoFit/>
          </a:bodyPr>
          <a:lstStyle/>
          <a:p>
            <a:r>
              <a:rPr lang="nl-NL" sz="2200"/>
              <a:t>Elektronische klep niet aangesloten</a:t>
            </a:r>
          </a:p>
        </p:txBody>
      </p:sp>
      <p:pic>
        <p:nvPicPr>
          <p:cNvPr id="23" name="Picture 22">
            <a:extLst>
              <a:ext uri="{FF2B5EF4-FFF2-40B4-BE49-F238E27FC236}">
                <a16:creationId xmlns:a16="http://schemas.microsoft.com/office/drawing/2014/main" id="{1DEF8733-93DC-D44B-86B0-076A96EA1A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243" y="2458620"/>
            <a:ext cx="529200" cy="52920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3890745" cy="430887"/>
          </a:xfrm>
          <a:prstGeom prst="rect">
            <a:avLst/>
          </a:prstGeom>
          <a:noFill/>
        </p:spPr>
        <p:txBody>
          <a:bodyPr wrap="none" rtlCol="0">
            <a:spAutoFit/>
          </a:bodyPr>
          <a:lstStyle/>
          <a:p>
            <a:r>
              <a:rPr lang="nl-NL" sz="2200" dirty="0"/>
              <a:t>Stembusscanner niet verbonden</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2BBE5-5851-CC42-9B85-02A8DBEA7177}"/>
              </a:ext>
            </a:extLst>
          </p:cNvPr>
          <p:cNvPicPr>
            <a:picLocks noChangeAspect="1"/>
          </p:cNvPicPr>
          <p:nvPr/>
        </p:nvPicPr>
        <p:blipFill>
          <a:blip r:embed="rId9"/>
          <a:stretch>
            <a:fillRect/>
          </a:stretch>
        </p:blipFill>
        <p:spPr>
          <a:xfrm>
            <a:off x="730250" y="17208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2817694" cy="430887"/>
          </a:xfrm>
          <a:prstGeom prst="rect">
            <a:avLst/>
          </a:prstGeom>
          <a:noFill/>
        </p:spPr>
        <p:txBody>
          <a:bodyPr wrap="none" rtlCol="0">
            <a:spAutoFit/>
          </a:bodyPr>
          <a:lstStyle/>
          <a:p>
            <a:r>
              <a:rPr lang="nl-NL" sz="2200" dirty="0"/>
              <a:t>Fout bij activeren kaart</a:t>
            </a:r>
          </a:p>
        </p:txBody>
      </p:sp>
      <p:pic>
        <p:nvPicPr>
          <p:cNvPr id="8" name="Picture 7">
            <a:extLst>
              <a:ext uri="{FF2B5EF4-FFF2-40B4-BE49-F238E27FC236}">
                <a16:creationId xmlns:a16="http://schemas.microsoft.com/office/drawing/2014/main" id="{1CCE09AC-A50A-DD46-B437-C0D6AF1F75A2}"/>
              </a:ext>
            </a:extLst>
          </p:cNvPr>
          <p:cNvPicPr>
            <a:picLocks noChangeAspect="1"/>
          </p:cNvPicPr>
          <p:nvPr/>
        </p:nvPicPr>
        <p:blipFill>
          <a:blip r:embed="rId10"/>
          <a:stretch>
            <a:fillRect/>
          </a:stretch>
        </p:blipFill>
        <p:spPr>
          <a:xfrm>
            <a:off x="727588" y="306070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3622915" cy="430887"/>
          </a:xfrm>
          <a:prstGeom prst="rect">
            <a:avLst/>
          </a:prstGeom>
          <a:noFill/>
        </p:spPr>
        <p:txBody>
          <a:bodyPr wrap="none" rtlCol="0">
            <a:spAutoFit/>
          </a:bodyPr>
          <a:lstStyle/>
          <a:p>
            <a:r>
              <a:rPr lang="nl-NL" sz="2200" dirty="0"/>
              <a:t>Stembusscanner reageert niet</a:t>
            </a:r>
          </a:p>
        </p:txBody>
      </p:sp>
      <p:sp>
        <p:nvSpPr>
          <p:cNvPr id="32" name="Cross 31">
            <a:extLst>
              <a:ext uri="{FF2B5EF4-FFF2-40B4-BE49-F238E27FC236}">
                <a16:creationId xmlns:a16="http://schemas.microsoft.com/office/drawing/2014/main" id="{8AF54A14-54BF-6745-BC4A-F752F200C93D}"/>
              </a:ext>
            </a:extLst>
          </p:cNvPr>
          <p:cNvSpPr>
            <a:spLocks noChangeAspect="1"/>
          </p:cNvSpPr>
          <p:nvPr/>
        </p:nvSpPr>
        <p:spPr>
          <a:xfrm rot="2700000">
            <a:off x="838300" y="31754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A929E29-0E14-FF4D-9887-A5BD94BF8561}"/>
              </a:ext>
            </a:extLst>
          </p:cNvPr>
          <p:cNvPicPr>
            <a:picLocks noChangeAspect="1"/>
          </p:cNvPicPr>
          <p:nvPr/>
        </p:nvPicPr>
        <p:blipFill>
          <a:blip r:embed="rId11"/>
          <a:stretch>
            <a:fillRect/>
          </a:stretch>
        </p:blipFill>
        <p:spPr>
          <a:xfrm>
            <a:off x="723900" y="3759200"/>
            <a:ext cx="529200" cy="5292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9701BB5-BC4B-A03F-FFA9-F789BF046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0334057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0800" cy="3477875"/>
          </a:xfrm>
          <a:prstGeom prst="rect">
            <a:avLst/>
          </a:prstGeom>
          <a:noFill/>
        </p:spPr>
        <p:txBody>
          <a:bodyPr wrap="square" rtlCol="0">
            <a:spAutoFit/>
          </a:bodyPr>
          <a:lstStyle/>
          <a:p>
            <a:r>
              <a:rPr lang="nl-NL" sz="2200" u="sng" dirty="0"/>
              <a:t>Incident:</a:t>
            </a:r>
          </a:p>
          <a:p>
            <a:r>
              <a:rPr lang="nl-NL" sz="2200" dirty="0"/>
              <a:t>Kiezer meldt dat hij/zij niet tevreden is met welke lijst en of kandidaatkeuzes zijn afgedrukt. De stem is niet gescand.</a:t>
            </a:r>
          </a:p>
          <a:p>
            <a:endParaRPr lang="nl-NL" sz="2200" dirty="0"/>
          </a:p>
          <a:p>
            <a:endParaRPr lang="nl-NL" sz="2200" dirty="0"/>
          </a:p>
          <a:p>
            <a:r>
              <a:rPr lang="nl-NL" sz="2200" u="sng" dirty="0"/>
              <a:t>Remedie:</a:t>
            </a:r>
            <a:endParaRPr lang="nl-NL" sz="2200" dirty="0"/>
          </a:p>
          <a:p>
            <a:r>
              <a:rPr lang="nl-NL" sz="2200" dirty="0"/>
              <a:t>Vraag de kiezer zijn stembiljet onleesbaar te vouwen</a:t>
            </a:r>
          </a:p>
          <a:p>
            <a:r>
              <a:rPr lang="nl-NL" sz="2200" dirty="0"/>
              <a:t>Neem het in en stempel het ongeldig</a:t>
            </a:r>
          </a:p>
          <a:p>
            <a:r>
              <a:rPr lang="nl-NL" sz="2200" dirty="0"/>
              <a:t>Neem de kaart in en activeer het nog eens</a:t>
            </a:r>
          </a:p>
          <a:p>
            <a:r>
              <a:rPr lang="nl-NL" sz="2200" dirty="0"/>
              <a:t>De kiezer mag het nog een keer proberen </a:t>
            </a:r>
          </a:p>
        </p:txBody>
      </p:sp>
      <p:pic>
        <p:nvPicPr>
          <p:cNvPr id="4" name="Picture 723190138" descr="Afbeelding met tekst, Lettertype, logo, wit&#10;&#10;Automatisch gegenereerde beschrijving">
            <a:extLst>
              <a:ext uri="{FF2B5EF4-FFF2-40B4-BE49-F238E27FC236}">
                <a16:creationId xmlns:a16="http://schemas.microsoft.com/office/drawing/2014/main" id="{5A181F66-9DA0-72D4-7C6E-BE5821E53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1533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pic>
        <p:nvPicPr>
          <p:cNvPr id="5" name="Picture 4">
            <a:extLst>
              <a:ext uri="{FF2B5EF4-FFF2-40B4-BE49-F238E27FC236}">
                <a16:creationId xmlns:a16="http://schemas.microsoft.com/office/drawing/2014/main" id="{C63015C3-56DA-DF4B-997E-3C0014067032}"/>
              </a:ext>
            </a:extLst>
          </p:cNvPr>
          <p:cNvPicPr>
            <a:picLocks noChangeAspect="1"/>
          </p:cNvPicPr>
          <p:nvPr/>
        </p:nvPicPr>
        <p:blipFill>
          <a:blip r:embed="rId3"/>
          <a:stretch>
            <a:fillRect/>
          </a:stretch>
        </p:blipFill>
        <p:spPr>
          <a:xfrm>
            <a:off x="3162300" y="118110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F97C296-759A-26B4-96E4-D709E30F8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512157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pic>
        <p:nvPicPr>
          <p:cNvPr id="4" name="Picture 3">
            <a:extLst>
              <a:ext uri="{FF2B5EF4-FFF2-40B4-BE49-F238E27FC236}">
                <a16:creationId xmlns:a16="http://schemas.microsoft.com/office/drawing/2014/main" id="{F880F8D6-A74B-6444-A7C1-9B8060C5BF06}"/>
              </a:ext>
            </a:extLst>
          </p:cNvPr>
          <p:cNvPicPr>
            <a:picLocks noChangeAspect="1"/>
          </p:cNvPicPr>
          <p:nvPr/>
        </p:nvPicPr>
        <p:blipFill>
          <a:blip r:embed="rId3"/>
          <a:stretch>
            <a:fillRect/>
          </a:stretch>
        </p:blipFill>
        <p:spPr>
          <a:xfrm>
            <a:off x="3162300" y="116840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5840D64-BF7B-20EC-3101-239228E53C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577914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grpSp>
        <p:nvGrpSpPr>
          <p:cNvPr id="7" name="Group 6">
            <a:extLst>
              <a:ext uri="{FF2B5EF4-FFF2-40B4-BE49-F238E27FC236}">
                <a16:creationId xmlns:a16="http://schemas.microsoft.com/office/drawing/2014/main" id="{D64331F6-6783-E747-A58E-92C23779BDCF}"/>
              </a:ext>
            </a:extLst>
          </p:cNvPr>
          <p:cNvGrpSpPr/>
          <p:nvPr/>
        </p:nvGrpSpPr>
        <p:grpSpPr>
          <a:xfrm>
            <a:off x="2365513" y="1181099"/>
            <a:ext cx="4384087" cy="5034643"/>
            <a:chOff x="3149600" y="1181100"/>
            <a:chExt cx="3600000" cy="4500000"/>
          </a:xfrm>
        </p:grpSpPr>
        <p:pic>
          <p:nvPicPr>
            <p:cNvPr id="6" name="Picture 5">
              <a:extLst>
                <a:ext uri="{FF2B5EF4-FFF2-40B4-BE49-F238E27FC236}">
                  <a16:creationId xmlns:a16="http://schemas.microsoft.com/office/drawing/2014/main" id="{871BC9F7-891F-6E47-9D99-1C9DB63B6ADE}"/>
                </a:ext>
              </a:extLst>
            </p:cNvPr>
            <p:cNvPicPr>
              <a:picLocks noChangeAspect="1"/>
            </p:cNvPicPr>
            <p:nvPr/>
          </p:nvPicPr>
          <p:blipFill>
            <a:blip r:embed="rId3"/>
            <a:stretch>
              <a:fillRect/>
            </a:stretch>
          </p:blipFill>
          <p:spPr>
            <a:xfrm>
              <a:off x="3149600" y="1181100"/>
              <a:ext cx="3600000" cy="4500000"/>
            </a:xfrm>
            <a:prstGeom prst="rect">
              <a:avLst/>
            </a:prstGeom>
          </p:spPr>
        </p:pic>
        <p:pic>
          <p:nvPicPr>
            <p:cNvPr id="3" name="Picture 2">
              <a:extLst>
                <a:ext uri="{FF2B5EF4-FFF2-40B4-BE49-F238E27FC236}">
                  <a16:creationId xmlns:a16="http://schemas.microsoft.com/office/drawing/2014/main" id="{5F417204-814C-A247-AFEA-AA2D47BD72EA}"/>
                </a:ext>
              </a:extLst>
            </p:cNvPr>
            <p:cNvPicPr>
              <a:picLocks noChangeAspect="1"/>
            </p:cNvPicPr>
            <p:nvPr/>
          </p:nvPicPr>
          <p:blipFill>
            <a:blip r:embed="rId4"/>
            <a:stretch>
              <a:fillRect/>
            </a:stretch>
          </p:blipFill>
          <p:spPr>
            <a:xfrm>
              <a:off x="3397356" y="3803234"/>
              <a:ext cx="3098800" cy="663835"/>
            </a:xfrm>
            <a:prstGeom prst="rect">
              <a:avLst/>
            </a:prstGeom>
          </p:spPr>
        </p:pic>
      </p:grpSp>
      <p:pic>
        <p:nvPicPr>
          <p:cNvPr id="4" name="Picture 723190138" descr="Afbeelding met tekst, Lettertype, logo, wit&#10;&#10;Automatisch gegenereerde beschrijving">
            <a:extLst>
              <a:ext uri="{FF2B5EF4-FFF2-40B4-BE49-F238E27FC236}">
                <a16:creationId xmlns:a16="http://schemas.microsoft.com/office/drawing/2014/main" id="{D6F118B7-331D-284E-5F56-3B6EBD325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4087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Geadviseerde opstelling generatie I</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 (staand)</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(bij ingang)</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a:p>
              <a:pPr algn="ctr"/>
              <a:r>
                <a:rPr lang="nl-NL" sz="900" dirty="0">
                  <a:solidFill>
                    <a:schemeClr val="tx1"/>
                  </a:solidFill>
                </a:rPr>
                <a:t>(staand)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secretaris</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6514926" y="5623687"/>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bijzitter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nl-NL" sz="1100" dirty="0"/>
                <a:t>Stemhokje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nl-NL" sz="1100" dirty="0">
                  <a:solidFill>
                    <a:schemeClr val="bg2">
                      <a:lumMod val="75000"/>
                    </a:schemeClr>
                  </a:solidFill>
                </a:rPr>
                <a:t>Stemhokje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NL" sz="900" dirty="0">
                  <a:solidFill>
                    <a:schemeClr val="tx1"/>
                  </a:solidFill>
                </a:rPr>
                <a:t>voorzitter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r>
                <a:rPr lang="nl-NL" sz="1100" dirty="0"/>
                <a:t>Tafel voor de leden van het stembureau</a:t>
              </a:r>
            </a:p>
          </p:txBody>
        </p:sp>
        <p:sp>
          <p:nvSpPr>
            <p:cNvPr id="23" name="TextBox 22">
              <a:extLst>
                <a:ext uri="{FF2B5EF4-FFF2-40B4-BE49-F238E27FC236}">
                  <a16:creationId xmlns:a16="http://schemas.microsoft.com/office/drawing/2014/main" id="{E5264EEA-F0C8-EA41-B266-83A081344F46}"/>
                </a:ext>
              </a:extLst>
            </p:cNvPr>
            <p:cNvSpPr txBox="1"/>
            <p:nvPr/>
          </p:nvSpPr>
          <p:spPr>
            <a:xfrm>
              <a:off x="3869353" y="5053902"/>
              <a:ext cx="437019" cy="224464"/>
            </a:xfrm>
            <a:prstGeom prst="rect">
              <a:avLst/>
            </a:prstGeom>
            <a:solidFill>
              <a:schemeClr val="bg2">
                <a:lumMod val="75000"/>
              </a:schemeClr>
            </a:solidFill>
          </p:spPr>
          <p:txBody>
            <a:bodyPr wrap="square" rtlCol="0" anchor="ctr" anchorCtr="1">
              <a:noAutofit/>
            </a:bodyPr>
            <a:lstStyle/>
            <a:p>
              <a:r>
                <a:rPr lang="nl-NL"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nl-NL" sz="1200" dirty="0"/>
                <a:t>Stembus</a:t>
              </a:r>
            </a:p>
          </p:txBody>
        </p:sp>
      </p:grpSp>
      <p:pic>
        <p:nvPicPr>
          <p:cNvPr id="25" name="Picture 24">
            <a:extLst>
              <a:ext uri="{FF2B5EF4-FFF2-40B4-BE49-F238E27FC236}">
                <a16:creationId xmlns:a16="http://schemas.microsoft.com/office/drawing/2014/main" id="{CA53D892-BC9A-254D-BA57-0A10E65593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13180" y="1061562"/>
            <a:ext cx="1726706" cy="1295030"/>
          </a:xfrm>
          <a:prstGeom prst="rect">
            <a:avLst/>
          </a:prstGeom>
        </p:spPr>
      </p:pic>
      <p:sp>
        <p:nvSpPr>
          <p:cNvPr id="4" name="TextBox 3">
            <a:extLst>
              <a:ext uri="{FF2B5EF4-FFF2-40B4-BE49-F238E27FC236}">
                <a16:creationId xmlns:a16="http://schemas.microsoft.com/office/drawing/2014/main" id="{35907C4C-E1E6-794E-A013-3034EE6DD75F}"/>
              </a:ext>
            </a:extLst>
          </p:cNvPr>
          <p:cNvSpPr txBox="1"/>
          <p:nvPr/>
        </p:nvSpPr>
        <p:spPr>
          <a:xfrm>
            <a:off x="3013143" y="6094671"/>
            <a:ext cx="4000582" cy="369332"/>
          </a:xfrm>
          <a:prstGeom prst="rect">
            <a:avLst/>
          </a:prstGeom>
          <a:noFill/>
        </p:spPr>
        <p:txBody>
          <a:bodyPr wrap="none" rtlCol="0">
            <a:spAutoFit/>
          </a:bodyPr>
          <a:lstStyle/>
          <a:p>
            <a:r>
              <a:rPr lang="en-US" dirty="0" err="1"/>
              <a:t>Zorg</a:t>
            </a:r>
            <a:r>
              <a:rPr lang="en-US" dirty="0"/>
              <a:t> </a:t>
            </a:r>
            <a:r>
              <a:rPr lang="en-US" dirty="0" err="1"/>
              <a:t>voor</a:t>
            </a:r>
            <a:r>
              <a:rPr lang="en-US" dirty="0"/>
              <a:t> </a:t>
            </a:r>
            <a:r>
              <a:rPr lang="en-US" dirty="0" err="1"/>
              <a:t>goede</a:t>
            </a:r>
            <a:r>
              <a:rPr lang="en-US" dirty="0"/>
              <a:t> </a:t>
            </a:r>
            <a:r>
              <a:rPr lang="en-US" dirty="0" err="1"/>
              <a:t>taakverdeling</a:t>
            </a:r>
            <a:r>
              <a:rPr lang="en-US" dirty="0"/>
              <a:t> </a:t>
            </a:r>
            <a:r>
              <a:rPr lang="en-US" dirty="0" err="1"/>
              <a:t>bijzitters</a:t>
            </a:r>
            <a:r>
              <a:rPr lang="en-US" dirty="0"/>
              <a:t>!</a:t>
            </a:r>
          </a:p>
        </p:txBody>
      </p:sp>
      <p:pic>
        <p:nvPicPr>
          <p:cNvPr id="6" name="Picture 723190138" descr="Afbeelding met tekst, Lettertype, logo, wit&#10;&#10;Automatisch gegenereerde beschrijving">
            <a:extLst>
              <a:ext uri="{FF2B5EF4-FFF2-40B4-BE49-F238E27FC236}">
                <a16:creationId xmlns:a16="http://schemas.microsoft.com/office/drawing/2014/main" id="{04D19E3E-22CE-BB66-9E71-0B0E821D0C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549508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sp>
        <p:nvSpPr>
          <p:cNvPr id="4" name="TextBox 3">
            <a:extLst>
              <a:ext uri="{FF2B5EF4-FFF2-40B4-BE49-F238E27FC236}">
                <a16:creationId xmlns:a16="http://schemas.microsoft.com/office/drawing/2014/main" id="{1CA6A0BE-AE32-7344-B8EE-E05743ECABA5}"/>
              </a:ext>
            </a:extLst>
          </p:cNvPr>
          <p:cNvSpPr txBox="1"/>
          <p:nvPr/>
        </p:nvSpPr>
        <p:spPr>
          <a:xfrm>
            <a:off x="1612900" y="3200400"/>
            <a:ext cx="6654800" cy="461665"/>
          </a:xfrm>
          <a:prstGeom prst="rect">
            <a:avLst/>
          </a:prstGeom>
          <a:noFill/>
        </p:spPr>
        <p:txBody>
          <a:bodyPr wrap="square" rtlCol="0">
            <a:spAutoFit/>
          </a:bodyPr>
          <a:lstStyle/>
          <a:p>
            <a:pPr algn="ctr"/>
            <a:r>
              <a:rPr lang="nl-NL" sz="2400" dirty="0"/>
              <a:t>STEMCOMPUTER OPNIEUW STARTEN</a:t>
            </a:r>
          </a:p>
        </p:txBody>
      </p:sp>
      <p:pic>
        <p:nvPicPr>
          <p:cNvPr id="3" name="Picture 723190138" descr="Afbeelding met tekst, Lettertype, logo, wit&#10;&#10;Automatisch gegenereerde beschrijving">
            <a:extLst>
              <a:ext uri="{FF2B5EF4-FFF2-40B4-BE49-F238E27FC236}">
                <a16:creationId xmlns:a16="http://schemas.microsoft.com/office/drawing/2014/main" id="{55D86B74-327E-C3B7-7289-36AAA08D2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5200499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Afbeelding 3" descr="Afbeelding met tekst, schermopname, software, Computerpictogram&#10;&#10;Automatisch gegenereerde beschrijving">
            <a:extLst>
              <a:ext uri="{FF2B5EF4-FFF2-40B4-BE49-F238E27FC236}">
                <a16:creationId xmlns:a16="http://schemas.microsoft.com/office/drawing/2014/main" id="{C5D025AD-7C08-FCE8-06BB-51F98718FF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100" y="1483919"/>
            <a:ext cx="7343799" cy="4632401"/>
          </a:xfrm>
          <a:prstGeom prst="rect">
            <a:avLst/>
          </a:prstGeom>
          <a:noFill/>
          <a:ln>
            <a:noFill/>
          </a:ln>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14" name="Straight Arrow Connector 13">
            <a:extLst>
              <a:ext uri="{FF2B5EF4-FFF2-40B4-BE49-F238E27FC236}">
                <a16:creationId xmlns:a16="http://schemas.microsoft.com/office/drawing/2014/main" id="{0340E3DD-CD0E-AB41-B126-2C8C02D433A9}"/>
              </a:ext>
            </a:extLst>
          </p:cNvPr>
          <p:cNvCxnSpPr>
            <a:cxnSpLocks/>
          </p:cNvCxnSpPr>
          <p:nvPr/>
        </p:nvCxnSpPr>
        <p:spPr>
          <a:xfrm flipH="1" flipV="1">
            <a:off x="2091348" y="5845089"/>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7D3A0848-F914-0D56-93E0-5F00B732D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11447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descr="Afbeelding met tekst, schermopname, software, Computerpictogram&#10;&#10;Automatisch gegenereerde beschrijving">
            <a:extLst>
              <a:ext uri="{FF2B5EF4-FFF2-40B4-BE49-F238E27FC236}">
                <a16:creationId xmlns:a16="http://schemas.microsoft.com/office/drawing/2014/main" id="{E11EC740-CA13-3058-5CAD-6955DC881E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604" y="1570355"/>
            <a:ext cx="7976235" cy="4673052"/>
          </a:xfrm>
          <a:prstGeom prst="rect">
            <a:avLst/>
          </a:prstGeom>
          <a:noFill/>
          <a:ln>
            <a:noFill/>
          </a:ln>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rmAutofit/>
          </a:bodyPr>
          <a:lstStyle/>
          <a:p>
            <a:r>
              <a:rPr lang="nl-NL" sz="2800" dirty="0">
                <a:solidFill>
                  <a:srgbClr val="00AFDB"/>
                </a:solidFill>
              </a:rPr>
              <a:t>Incidenten/afwijkingen tijdens stemming stemcomputer</a:t>
            </a:r>
            <a:endParaRPr lang="nl-NL" dirty="0">
              <a:solidFill>
                <a:srgbClr val="00AFDB"/>
              </a:solidFill>
            </a:endParaRP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14" name="Straight Arrow Connector 13">
            <a:extLst>
              <a:ext uri="{FF2B5EF4-FFF2-40B4-BE49-F238E27FC236}">
                <a16:creationId xmlns:a16="http://schemas.microsoft.com/office/drawing/2014/main" id="{0340E3DD-CD0E-AB41-B126-2C8C02D433A9}"/>
              </a:ext>
            </a:extLst>
          </p:cNvPr>
          <p:cNvCxnSpPr>
            <a:cxnSpLocks/>
          </p:cNvCxnSpPr>
          <p:nvPr/>
        </p:nvCxnSpPr>
        <p:spPr>
          <a:xfrm flipH="1" flipV="1">
            <a:off x="2347567" y="6013486"/>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B5B0DC4E-8FD2-210B-D39D-55A7DB74B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8275232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tijdens stemming</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nl-NL" sz="2200" dirty="0">
                <a:solidFill>
                  <a:schemeClr val="tx1"/>
                </a:solidFill>
              </a:rPr>
              <a:t>Is geen passende remedie meteen duidelijk/effectief, dan controleren of (alle onderdelen van) het systeem compleet zijn en alle kabels goed zijn aangesloten </a:t>
            </a:r>
            <a:r>
              <a:rPr lang="nl-NL" sz="2200" dirty="0">
                <a:solidFill>
                  <a:schemeClr val="tx1"/>
                </a:solidFill>
                <a:sym typeface="Wingdings" pitchFamily="2" charset="2"/>
              </a:rPr>
              <a:t> alle onderdelen loskoppelen, alles weer aansluiten en opnieuw starten</a:t>
            </a:r>
          </a:p>
          <a:p>
            <a:pPr marL="457200" indent="-457200">
              <a:lnSpc>
                <a:spcPct val="100000"/>
              </a:lnSpc>
              <a:spcBef>
                <a:spcPts val="400"/>
              </a:spcBef>
              <a:buFont typeface="+mj-lt"/>
              <a:buAutoNum type="arabicPeriod" startAt="3"/>
            </a:pPr>
            <a:r>
              <a:rPr lang="nl-NL" sz="2200" dirty="0">
                <a:solidFill>
                  <a:schemeClr val="tx1"/>
                </a:solidFill>
              </a:rPr>
              <a:t>Meldt alle incidenten bij gemeentelijke coördinator elektronisch stemmen</a:t>
            </a: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r>
              <a:rPr lang="nl-NL" sz="2200" dirty="0">
                <a:solidFill>
                  <a:schemeClr val="tx1"/>
                </a:solidFill>
              </a:rPr>
              <a:t>Alle incidenten die niet zelf opgelost kunnen worden, melden bij helpdesk </a:t>
            </a:r>
            <a:r>
              <a:rPr lang="nl-NL" sz="2200" dirty="0" err="1">
                <a:solidFill>
                  <a:schemeClr val="tx1"/>
                </a:solidFill>
              </a:rPr>
              <a:t>Smartmatic</a:t>
            </a:r>
            <a:r>
              <a:rPr lang="en-NL" sz="2200" dirty="0">
                <a:solidFill>
                  <a:schemeClr val="tx1"/>
                </a:solidFill>
              </a:rPr>
              <a:t>.</a:t>
            </a:r>
            <a:endParaRPr lang="nl-NL" sz="2200" dirty="0">
              <a:solidFill>
                <a:schemeClr val="tx1"/>
              </a:solidFill>
            </a:endParaRPr>
          </a:p>
          <a:p>
            <a:pPr marL="457200" indent="-457200">
              <a:lnSpc>
                <a:spcPct val="100000"/>
              </a:lnSpc>
              <a:spcBef>
                <a:spcPts val="400"/>
              </a:spcBef>
              <a:buFont typeface="+mj-lt"/>
              <a:buAutoNum type="arabicPeriod" startAt="3"/>
            </a:pPr>
            <a:r>
              <a:rPr lang="nl-NL" sz="2200" dirty="0">
                <a:solidFill>
                  <a:schemeClr val="tx1"/>
                </a:solidFill>
              </a:rPr>
              <a:t>Indien het probleem niet telefonisch kan worden verholpen zal er een afspraak gemaakt worden voor een uitwisseling door een vervangend onderdeel </a:t>
            </a:r>
          </a:p>
          <a:p>
            <a:pPr marL="457200" indent="-457200">
              <a:lnSpc>
                <a:spcPct val="100000"/>
              </a:lnSpc>
              <a:spcBef>
                <a:spcPts val="400"/>
              </a:spcBef>
              <a:buFont typeface="+mj-lt"/>
              <a:buAutoNum type="arabicPeriod" startAt="3"/>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1B6A33E2-0CA2-741F-1E4E-6B0791E2C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90110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endParaRPr lang="nl-NL" sz="2400" dirty="0">
              <a:solidFill>
                <a:schemeClr val="bg1">
                  <a:lumMod val="50000"/>
                </a:schemeClr>
              </a:solidFill>
              <a:ea typeface="Open Sans Light" charset="0"/>
              <a:cs typeface="Open Sans Light" charset="0"/>
            </a:endParaRP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Afhandeling incidenten / problemen</a:t>
            </a:r>
          </a:p>
        </p:txBody>
      </p:sp>
      <p:pic>
        <p:nvPicPr>
          <p:cNvPr id="3" name="Picture 723190138" descr="Afbeelding met tekst, Lettertype, logo, wit&#10;&#10;Automatisch gegenereerde beschrijving">
            <a:extLst>
              <a:ext uri="{FF2B5EF4-FFF2-40B4-BE49-F238E27FC236}">
                <a16:creationId xmlns:a16="http://schemas.microsoft.com/office/drawing/2014/main" id="{1B0E2970-1FC3-B75E-C88E-0150F8788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5747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2368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pic>
        <p:nvPicPr>
          <p:cNvPr id="3" name="Picture 723190138" descr="Afbeelding met tekst, Lettertype, logo, wit&#10;&#10;Automatisch gegenereerde beschrijving">
            <a:extLst>
              <a:ext uri="{FF2B5EF4-FFF2-40B4-BE49-F238E27FC236}">
                <a16:creationId xmlns:a16="http://schemas.microsoft.com/office/drawing/2014/main" id="{0244EE86-26EB-442D-9585-ADCEA9571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101669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Oefenen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Opstarten stembureau</a:t>
            </a:r>
          </a:p>
          <a:p>
            <a:pPr marL="457200" indent="-457200">
              <a:lnSpc>
                <a:spcPct val="100000"/>
              </a:lnSpc>
              <a:spcBef>
                <a:spcPts val="400"/>
              </a:spcBef>
              <a:buFont typeface="+mj-lt"/>
              <a:buAutoNum type="arabicPeriod"/>
            </a:pPr>
            <a:r>
              <a:rPr lang="nl-NL" sz="2200" dirty="0">
                <a:solidFill>
                  <a:schemeClr val="tx1"/>
                </a:solidFill>
              </a:rPr>
              <a:t>Kaarten activeren en stemmen</a:t>
            </a:r>
          </a:p>
          <a:p>
            <a:pPr marL="457200" indent="-457200">
              <a:lnSpc>
                <a:spcPct val="100000"/>
              </a:lnSpc>
              <a:spcBef>
                <a:spcPts val="400"/>
              </a:spcBef>
              <a:buFont typeface="+mj-lt"/>
              <a:buAutoNum type="arabicPeriod"/>
            </a:pPr>
            <a:r>
              <a:rPr lang="nl-NL" sz="2200" dirty="0">
                <a:solidFill>
                  <a:schemeClr val="tx1"/>
                </a:solidFill>
              </a:rPr>
              <a:t>USB stick veilig verwijderen</a:t>
            </a:r>
          </a:p>
          <a:p>
            <a:pPr marL="457200" indent="-457200">
              <a:lnSpc>
                <a:spcPct val="100000"/>
              </a:lnSpc>
              <a:spcBef>
                <a:spcPts val="400"/>
              </a:spcBef>
              <a:buFont typeface="+mj-lt"/>
              <a:buAutoNum type="arabicPeriod"/>
            </a:pPr>
            <a:r>
              <a:rPr lang="nl-NL" sz="2200" dirty="0">
                <a:solidFill>
                  <a:schemeClr val="tx1"/>
                </a:solidFill>
              </a:rPr>
              <a:t>Alarm veroorzaken en oplossen</a:t>
            </a:r>
          </a:p>
          <a:p>
            <a:pPr marL="457200" indent="-457200">
              <a:lnSpc>
                <a:spcPct val="100000"/>
              </a:lnSpc>
              <a:spcBef>
                <a:spcPts val="400"/>
              </a:spcBef>
              <a:buFont typeface="+mj-lt"/>
              <a:buAutoNum type="arabicPeriod"/>
            </a:pPr>
            <a:r>
              <a:rPr lang="nl-NL" sz="2200" dirty="0">
                <a:solidFill>
                  <a:schemeClr val="tx1"/>
                </a:solidFill>
              </a:rPr>
              <a:t>Stembureau afsluiten en </a:t>
            </a:r>
            <a:r>
              <a:rPr lang="nl-NL" sz="2200" dirty="0" smtClean="0">
                <a:solidFill>
                  <a:schemeClr val="tx1"/>
                </a:solidFill>
              </a:rPr>
              <a:t>kerncijferrapporten </a:t>
            </a:r>
            <a:r>
              <a:rPr lang="nl-NL" sz="2200" dirty="0">
                <a:solidFill>
                  <a:schemeClr val="tx1"/>
                </a:solidFill>
              </a:rPr>
              <a:t>afdrukken</a:t>
            </a:r>
          </a:p>
          <a:p>
            <a:pPr marL="457200" indent="-457200">
              <a:lnSpc>
                <a:spcPct val="100000"/>
              </a:lnSpc>
              <a:spcBef>
                <a:spcPts val="400"/>
              </a:spcBef>
              <a:buFont typeface="+mj-lt"/>
              <a:buAutoNum type="arabicPeriod"/>
            </a:pPr>
            <a:r>
              <a:rPr lang="nl-NL" sz="2200" dirty="0">
                <a:solidFill>
                  <a:schemeClr val="tx1"/>
                </a:solidFill>
              </a:rPr>
              <a:t>Papierrol wisselen en papierstoring verhelpen</a:t>
            </a: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C602CF4-72E5-DFCF-8DCA-427BA23FA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1070039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8972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Afsluitend deel</a:t>
            </a:r>
          </a:p>
        </p:txBody>
      </p:sp>
      <p:pic>
        <p:nvPicPr>
          <p:cNvPr id="3" name="Picture 723190138" descr="Afbeelding met tekst, Lettertype, logo, wit&#10;&#10;Automatisch gegenereerde beschrijving">
            <a:extLst>
              <a:ext uri="{FF2B5EF4-FFF2-40B4-BE49-F238E27FC236}">
                <a16:creationId xmlns:a16="http://schemas.microsoft.com/office/drawing/2014/main" id="{06E8373E-4B43-35DB-B881-B6E6970D6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7217533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Doelstellingen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Van elk onderdeel van het stemsysteem weten waarvoor het dient</a:t>
            </a:r>
          </a:p>
          <a:p>
            <a:pPr>
              <a:lnSpc>
                <a:spcPct val="150000"/>
              </a:lnSpc>
              <a:buFont typeface="Wingdings" pitchFamily="2" charset="2"/>
              <a:buChar char="§"/>
            </a:pPr>
            <a:r>
              <a:rPr lang="nl-NL" sz="2200" dirty="0">
                <a:solidFill>
                  <a:schemeClr val="tx1"/>
                </a:solidFill>
              </a:rPr>
              <a:t>Stembureaus inrichten en stemsystemen correct installeren</a:t>
            </a:r>
          </a:p>
          <a:p>
            <a:pPr>
              <a:lnSpc>
                <a:spcPct val="150000"/>
              </a:lnSpc>
              <a:buFont typeface="Wingdings" pitchFamily="2" charset="2"/>
              <a:buChar char="§"/>
            </a:pPr>
            <a:r>
              <a:rPr lang="nl-NL" sz="2200" dirty="0">
                <a:solidFill>
                  <a:schemeClr val="tx1"/>
                </a:solidFill>
              </a:rPr>
              <a:t>Proces van opstarten tot en met afsluiten beheersen</a:t>
            </a:r>
          </a:p>
          <a:p>
            <a:pPr>
              <a:lnSpc>
                <a:spcPct val="150000"/>
              </a:lnSpc>
              <a:buFont typeface="Wingdings" pitchFamily="2" charset="2"/>
              <a:buChar char="§"/>
            </a:pPr>
            <a:r>
              <a:rPr lang="nl-NL" sz="2200" dirty="0">
                <a:solidFill>
                  <a:schemeClr val="tx1"/>
                </a:solidFill>
              </a:rPr>
              <a:t>Weten wat te doen bij problemen en incidenten</a:t>
            </a:r>
          </a:p>
          <a:p>
            <a:pPr>
              <a:lnSpc>
                <a:spcPct val="150000"/>
              </a:lnSpc>
              <a:buFont typeface="Wingdings" pitchFamily="2" charset="2"/>
              <a:buChar char="§"/>
            </a:pPr>
            <a:r>
              <a:rPr lang="nl-NL" sz="2200" dirty="0">
                <a:solidFill>
                  <a:schemeClr val="tx1"/>
                </a:solidFill>
              </a:rPr>
              <a:t>Kennis en vertrouwen ontwikkelen in het systeem</a:t>
            </a: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7E1661F4-0969-23F9-B9AD-16185B2B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53145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Documentatie</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endParaRPr lang="nl-NL" sz="2400" dirty="0">
              <a:solidFill>
                <a:schemeClr val="tx1">
                  <a:lumMod val="75000"/>
                  <a:lumOff val="25000"/>
                </a:schemeClr>
              </a:solidFill>
              <a:ea typeface="Open Sans Light" charset="0"/>
              <a:cs typeface="Open Sans Light" charset="0"/>
            </a:endParaRP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Oefensoftware beknopte handleiding voorzitter A4</a:t>
            </a: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Voorzittershandleiding</a:t>
            </a: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Filmpje voor voorzitter (3 modules)</a:t>
            </a:r>
          </a:p>
          <a:p>
            <a:pPr marL="342900" indent="-342900">
              <a:buClr>
                <a:schemeClr val="tx1">
                  <a:lumMod val="65000"/>
                  <a:lumOff val="35000"/>
                </a:schemeClr>
              </a:buClr>
              <a:buFont typeface="Wingdings" panose="05000000000000000000" pitchFamily="2" charset="2"/>
              <a:buChar char="§"/>
            </a:pPr>
            <a:r>
              <a:rPr lang="nl-NL" sz="2400" dirty="0">
                <a:solidFill>
                  <a:schemeClr val="tx1">
                    <a:lumMod val="75000"/>
                    <a:lumOff val="25000"/>
                  </a:schemeClr>
                </a:solidFill>
                <a:ea typeface="Open Sans Light" charset="0"/>
                <a:cs typeface="Open Sans Light" charset="0"/>
              </a:rPr>
              <a:t>Filmpje voor kiezer</a:t>
            </a:r>
          </a:p>
          <a:p>
            <a:pPr marL="0" indent="0">
              <a:buClr>
                <a:schemeClr val="tx1">
                  <a:lumMod val="65000"/>
                  <a:lumOff val="35000"/>
                </a:schemeClr>
              </a:buClr>
              <a:buNone/>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96291E9-E1A3-600A-48CD-CF06D2B93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20417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het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26" name="Picture 25">
            <a:extLst>
              <a:ext uri="{FF2B5EF4-FFF2-40B4-BE49-F238E27FC236}">
                <a16:creationId xmlns:a16="http://schemas.microsoft.com/office/drawing/2014/main" id="{3284810E-94C9-FA49-8FE1-427B2024446A}"/>
              </a:ext>
            </a:extLst>
          </p:cNvPr>
          <p:cNvPicPr>
            <a:picLocks noChangeAspect="1"/>
          </p:cNvPicPr>
          <p:nvPr/>
        </p:nvPicPr>
        <p:blipFill rotWithShape="1">
          <a:blip r:embed="rId3"/>
          <a:srcRect l="29152" r="29017"/>
          <a:stretch/>
        </p:blipFill>
        <p:spPr>
          <a:xfrm>
            <a:off x="4134678" y="1053000"/>
            <a:ext cx="3180522" cy="4752000"/>
          </a:xfrm>
          <a:prstGeom prst="rect">
            <a:avLst/>
          </a:prstGeom>
        </p:spPr>
      </p:pic>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4"/>
          <a:stretch>
            <a:fillRect/>
          </a:stretch>
        </p:blipFill>
        <p:spPr>
          <a:xfrm>
            <a:off x="1520687" y="3882887"/>
            <a:ext cx="1440000" cy="1080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F3B31346-DC5E-F31A-7E6C-C8482BD0E0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54570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481400-173D-4A47-A7A9-7A124267F5E9}"/>
              </a:ext>
            </a:extLst>
          </p:cNvPr>
          <p:cNvSpPr/>
          <p:nvPr/>
        </p:nvSpPr>
        <p:spPr>
          <a:xfrm>
            <a:off x="488036" y="616164"/>
            <a:ext cx="9132214" cy="646331"/>
          </a:xfrm>
          <a:prstGeom prst="rect">
            <a:avLst/>
          </a:prstGeom>
        </p:spPr>
        <p:txBody>
          <a:bodyPr wrap="square">
            <a:spAutoFit/>
          </a:bodyPr>
          <a:lstStyle/>
          <a:p>
            <a:r>
              <a:rPr lang="nl-BE" dirty="0">
                <a:hlinkClick r:id="rId3"/>
              </a:rPr>
              <a:t>Opleidingsmateriaal | Verkiezingen België 2024 - FOD Binnenlandse Zaken - Directie van de verkiezingen (fgov.be)</a:t>
            </a:r>
            <a:r>
              <a:rPr lang="en-NL" dirty="0"/>
              <a:t> </a:t>
            </a:r>
            <a:r>
              <a:rPr lang="nl-BE" dirty="0"/>
              <a:t>https://verkiezingen.fgov.be/medewerkers/opleidingsmateriaal</a:t>
            </a:r>
            <a:endParaRPr lang="en-US" dirty="0">
              <a:highlight>
                <a:srgbClr val="FFFF00"/>
              </a:highlight>
            </a:endParaRPr>
          </a:p>
        </p:txBody>
      </p:sp>
      <p:pic>
        <p:nvPicPr>
          <p:cNvPr id="2" name="Picture 723190138" descr="Afbeelding met tekst, Lettertype, logo, wit&#10;&#10;Automatisch gegenereerde beschrijving">
            <a:extLst>
              <a:ext uri="{FF2B5EF4-FFF2-40B4-BE49-F238E27FC236}">
                <a16:creationId xmlns:a16="http://schemas.microsoft.com/office/drawing/2014/main" id="{82EF8FB7-7834-5010-0074-1CB507B3B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a:extLst>
              <a:ext uri="{FF2B5EF4-FFF2-40B4-BE49-F238E27FC236}">
                <a16:creationId xmlns:a16="http://schemas.microsoft.com/office/drawing/2014/main" id="{61F1E6EC-2B68-141E-CB02-8AC5B53FB2B1}"/>
              </a:ext>
            </a:extLst>
          </p:cNvPr>
          <p:cNvPicPr>
            <a:picLocks noChangeAspect="1"/>
          </p:cNvPicPr>
          <p:nvPr/>
        </p:nvPicPr>
        <p:blipFill>
          <a:blip r:embed="rId5"/>
          <a:stretch>
            <a:fillRect/>
          </a:stretch>
        </p:blipFill>
        <p:spPr>
          <a:xfrm>
            <a:off x="1333164" y="1385455"/>
            <a:ext cx="6696766" cy="5250873"/>
          </a:xfrm>
          <a:prstGeom prst="rect">
            <a:avLst/>
          </a:prstGeom>
        </p:spPr>
      </p:pic>
    </p:spTree>
    <p:extLst>
      <p:ext uri="{BB962C8B-B14F-4D97-AF65-F5344CB8AC3E}">
        <p14:creationId xmlns:p14="http://schemas.microsoft.com/office/powerpoint/2010/main" val="2145019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797628" y="2632117"/>
            <a:ext cx="4310743" cy="1287404"/>
          </a:xfrm>
          <a:prstGeom prst="rect">
            <a:avLst/>
          </a:prstGeom>
          <a:noFill/>
        </p:spPr>
        <p:txBody>
          <a:bodyPr wrap="square" rtlCol="0">
            <a:spAutoFit/>
          </a:bodyPr>
          <a:lstStyle/>
          <a:p>
            <a:pPr algn="ctr"/>
            <a:r>
              <a:rPr lang="es-ES" sz="4000">
                <a:solidFill>
                  <a:srgbClr val="00AFDB"/>
                </a:solidFill>
                <a:latin typeface="Calibri" charset="0"/>
                <a:ea typeface="Calibri" charset="0"/>
                <a:cs typeface="Calibri" charset="0"/>
              </a:rPr>
              <a:t>Dank U</a:t>
            </a:r>
          </a:p>
          <a:p>
            <a:pPr algn="ctr">
              <a:lnSpc>
                <a:spcPct val="150000"/>
              </a:lnSpc>
            </a:pPr>
            <a:r>
              <a:rPr lang="en-US" sz="2800">
                <a:latin typeface="+mj-lt"/>
                <a:ea typeface="Open Sans Light" charset="0"/>
                <a:cs typeface="Open Sans Light" charset="0"/>
              </a:rPr>
              <a:t>Q&amp;A</a:t>
            </a:r>
            <a:endParaRPr lang="en-US" sz="2800" dirty="0">
              <a:latin typeface="+mj-lt"/>
              <a:ea typeface="Open Sans Light" charset="0"/>
              <a:cs typeface="Open Sans Light" charset="0"/>
            </a:endParaRPr>
          </a:p>
        </p:txBody>
      </p:sp>
      <p:pic>
        <p:nvPicPr>
          <p:cNvPr id="2" name="Picture 723190138" descr="Afbeelding met tekst, Lettertype, logo, wit&#10;&#10;Automatisch gegenereerde beschrijving">
            <a:extLst>
              <a:ext uri="{FF2B5EF4-FFF2-40B4-BE49-F238E27FC236}">
                <a16:creationId xmlns:a16="http://schemas.microsoft.com/office/drawing/2014/main" id="{04C6A71D-0510-3EFD-BD7F-3269F00FA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59" y="898008"/>
            <a:ext cx="5130801" cy="959274"/>
          </a:xfrm>
          <a:prstGeom prst="rect">
            <a:avLst/>
          </a:prstGeom>
        </p:spPr>
      </p:pic>
    </p:spTree>
    <p:extLst>
      <p:ext uri="{BB962C8B-B14F-4D97-AF65-F5344CB8AC3E}">
        <p14:creationId xmlns:p14="http://schemas.microsoft.com/office/powerpoint/2010/main" val="784061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het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4"/>
          <a:stretch>
            <a:fillRect/>
          </a:stretch>
        </p:blipFill>
        <p:spPr>
          <a:xfrm>
            <a:off x="1520687" y="3882887"/>
            <a:ext cx="1440000" cy="1080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F426F2BA-D7FE-EF53-62A4-029DB4265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58336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In één stemhokje</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r>
              <a:rPr lang="nl-NL" sz="2200" dirty="0">
                <a:solidFill>
                  <a:schemeClr val="tx1"/>
                </a:solidFill>
              </a:rPr>
              <a:t>Stemvalidatie</a:t>
            </a:r>
          </a:p>
        </p:txBody>
      </p:sp>
      <p:pic>
        <p:nvPicPr>
          <p:cNvPr id="10" name="Picture 9">
            <a:extLst>
              <a:ext uri="{FF2B5EF4-FFF2-40B4-BE49-F238E27FC236}">
                <a16:creationId xmlns:a16="http://schemas.microsoft.com/office/drawing/2014/main" id="{AEFC5F74-98E0-984F-8ACE-23CC7686E435}"/>
              </a:ext>
            </a:extLst>
          </p:cNvPr>
          <p:cNvPicPr>
            <a:picLocks noChangeAspect="1"/>
          </p:cNvPicPr>
          <p:nvPr/>
        </p:nvPicPr>
        <p:blipFill>
          <a:blip r:embed="rId3"/>
          <a:stretch>
            <a:fillRect/>
          </a:stretch>
        </p:blipFill>
        <p:spPr>
          <a:xfrm>
            <a:off x="3513000" y="2319132"/>
            <a:ext cx="2880000" cy="38400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D6A040BA-6125-4327-BED9-CA4E086AD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36769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rotWithShape="1">
          <a:blip r:embed="rId3">
            <a:extLst>
              <a:ext uri="{28A0092B-C50C-407E-A947-70E740481C1C}">
                <a14:useLocalDpi xmlns:a14="http://schemas.microsoft.com/office/drawing/2010/main" val="0"/>
              </a:ext>
            </a:extLst>
          </a:blip>
          <a:srcRect l="20666" r="18148"/>
          <a:stretch/>
        </p:blipFill>
        <p:spPr>
          <a:xfrm>
            <a:off x="1245000" y="1788992"/>
            <a:ext cx="3689634" cy="3556075"/>
          </a:xfrm>
          <a:prstGeom prst="rect">
            <a:avLst/>
          </a:prstGeom>
        </p:spPr>
      </p:pic>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Op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4C3AD79F-5EC5-054F-918C-A279EF7E45A3}"/>
              </a:ext>
            </a:extLst>
          </p:cNvPr>
          <p:cNvPicPr>
            <a:picLocks noChangeAspect="1"/>
          </p:cNvPicPr>
          <p:nvPr/>
        </p:nvPicPr>
        <p:blipFill>
          <a:blip r:embed="rId4"/>
          <a:stretch>
            <a:fillRect/>
          </a:stretch>
        </p:blipFill>
        <p:spPr>
          <a:xfrm>
            <a:off x="4388616" y="4791313"/>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347938C-F776-8C41-B0F3-5AE6239E20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40767" y="320396"/>
            <a:ext cx="3993379" cy="2995034"/>
          </a:xfrm>
          <a:prstGeom prst="rect">
            <a:avLst/>
          </a:prstGeom>
        </p:spPr>
      </p:pic>
      <p:pic>
        <p:nvPicPr>
          <p:cNvPr id="5" name="Picture 4">
            <a:extLst>
              <a:ext uri="{FF2B5EF4-FFF2-40B4-BE49-F238E27FC236}">
                <a16:creationId xmlns:a16="http://schemas.microsoft.com/office/drawing/2014/main" id="{97AB597E-039A-CD47-B74E-55241B411700}"/>
              </a:ext>
            </a:extLst>
          </p:cNvPr>
          <p:cNvPicPr>
            <a:picLocks noChangeAspect="1"/>
          </p:cNvPicPr>
          <p:nvPr/>
        </p:nvPicPr>
        <p:blipFill>
          <a:blip r:embed="rId6"/>
          <a:stretch>
            <a:fillRect/>
          </a:stretch>
        </p:blipFill>
        <p:spPr>
          <a:xfrm>
            <a:off x="4890253" y="2780319"/>
            <a:ext cx="4570704" cy="3429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65B7E569-CD83-53AD-DCFC-E3DD8F3C6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94547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Op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3"/>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5"/>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666943" y="4980709"/>
            <a:ext cx="2376000" cy="13365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27956BD4-1A52-C237-117A-8D73998BF3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81943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stemsysteem</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Naast de tafel van de voorzitter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3"/>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6F16DD-5A38-F84A-A3C5-2AD005C41F92}"/>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37835" y="1175657"/>
            <a:ext cx="3829685" cy="2155190"/>
          </a:xfrm>
          <a:prstGeom prst="rect">
            <a:avLst/>
          </a:prstGeom>
          <a:ln>
            <a:noFill/>
          </a:ln>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6"/>
          <a:stretch>
            <a:fillRect/>
          </a:stretch>
        </p:blipFill>
        <p:spPr>
          <a:xfrm>
            <a:off x="6530097" y="3814272"/>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7"/>
          <a:stretch>
            <a:fillRect/>
          </a:stretch>
        </p:blipFill>
        <p:spPr>
          <a:xfrm>
            <a:off x="993000" y="2478157"/>
            <a:ext cx="3960000" cy="3798169"/>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D5F066DC-E1BF-921D-FC59-A9A0ADD62D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6450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pic>
        <p:nvPicPr>
          <p:cNvPr id="3" name="Picture 723190138" descr="Afbeelding met tekst, Lettertype, logo, wit&#10;&#10;Automatisch gegenereerde beschrijving">
            <a:extLst>
              <a:ext uri="{FF2B5EF4-FFF2-40B4-BE49-F238E27FC236}">
                <a16:creationId xmlns:a16="http://schemas.microsoft.com/office/drawing/2014/main" id="{94CD89B5-6E2F-A07D-799B-E153C9B93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05273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Overzicht van de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Het voorzitterssysteem en de stembus</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4" name="Picture 13">
            <a:extLst>
              <a:ext uri="{FF2B5EF4-FFF2-40B4-BE49-F238E27FC236}">
                <a16:creationId xmlns:a16="http://schemas.microsoft.com/office/drawing/2014/main" id="{A92198D2-5554-1745-A5CC-971A2B6E0F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336" y="3071014"/>
            <a:ext cx="2160000" cy="1620000"/>
          </a:xfrm>
          <a:prstGeom prst="rect">
            <a:avLst/>
          </a:prstGeom>
        </p:spPr>
      </p:pic>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extLst>
              <p:ext uri="{D42A27DB-BD31-4B8C-83A1-F6EECF244321}">
                <p14:modId xmlns:p14="http://schemas.microsoft.com/office/powerpoint/2010/main" val="589476343"/>
              </p:ext>
            </p:extLst>
          </p:nvPr>
        </p:nvGraphicFramePr>
        <p:xfrm>
          <a:off x="3527943" y="3568577"/>
          <a:ext cx="1946882" cy="1854200"/>
        </p:xfrm>
        <a:graphic>
          <a:graphicData uri="http://schemas.openxmlformats.org/drawingml/2006/table">
            <a:tbl>
              <a:tblPr firstRow="1" bandRow="1">
                <a:tableStyleId>{5940675A-B579-460E-94D1-54222C63F5DA}</a:tableStyleId>
              </a:tblPr>
              <a:tblGrid>
                <a:gridCol w="546346">
                  <a:extLst>
                    <a:ext uri="{9D8B030D-6E8A-4147-A177-3AD203B41FA5}">
                      <a16:colId xmlns:a16="http://schemas.microsoft.com/office/drawing/2014/main" val="3314116833"/>
                    </a:ext>
                  </a:extLst>
                </a:gridCol>
                <a:gridCol w="833377">
                  <a:extLst>
                    <a:ext uri="{9D8B030D-6E8A-4147-A177-3AD203B41FA5}">
                      <a16:colId xmlns:a16="http://schemas.microsoft.com/office/drawing/2014/main" val="1411931737"/>
                    </a:ext>
                  </a:extLst>
                </a:gridCol>
                <a:gridCol w="567159">
                  <a:extLst>
                    <a:ext uri="{9D8B030D-6E8A-4147-A177-3AD203B41FA5}">
                      <a16:colId xmlns:a16="http://schemas.microsoft.com/office/drawing/2014/main" val="2810380799"/>
                    </a:ext>
                  </a:extLst>
                </a:gridCol>
              </a:tblGrid>
              <a:tr h="370840">
                <a:tc>
                  <a:txBody>
                    <a:bodyPr/>
                    <a:lstStyle/>
                    <a:p>
                      <a:pPr marL="0" indent="0" algn="ctr">
                        <a:tabLst/>
                      </a:pPr>
                      <a:r>
                        <a:rPr lang="nl-NL" sz="900" dirty="0"/>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 -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r>
                        <a:rPr lang="nl-NL" sz="900" dirty="0"/>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r>
                        <a:rPr lang="nl-NL" sz="900" dirty="0"/>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nl-NL" sz="900" dirty="0"/>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230VAC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8" name="Picture 17">
            <a:extLst>
              <a:ext uri="{FF2B5EF4-FFF2-40B4-BE49-F238E27FC236}">
                <a16:creationId xmlns:a16="http://schemas.microsoft.com/office/drawing/2014/main" id="{27A725D3-97EA-474C-9662-7B373AF78975}"/>
              </a:ext>
            </a:extLst>
          </p:cNvPr>
          <p:cNvPicPr>
            <a:picLocks noChangeAspect="1"/>
          </p:cNvPicPr>
          <p:nvPr/>
        </p:nvPicPr>
        <p:blipFill>
          <a:blip r:embed="rId4"/>
          <a:stretch>
            <a:fillRect/>
          </a:stretch>
        </p:blipFill>
        <p:spPr>
          <a:xfrm>
            <a:off x="8391298" y="2860449"/>
            <a:ext cx="488115" cy="736813"/>
          </a:xfrm>
          <a:prstGeom prst="rect">
            <a:avLst/>
          </a:prstGeom>
        </p:spPr>
      </p:pic>
      <p:pic>
        <p:nvPicPr>
          <p:cNvPr id="19" name="Picture 18">
            <a:extLst>
              <a:ext uri="{FF2B5EF4-FFF2-40B4-BE49-F238E27FC236}">
                <a16:creationId xmlns:a16="http://schemas.microsoft.com/office/drawing/2014/main" id="{E94FC951-FA74-E24B-BC52-1779F577472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37044" y="3403689"/>
            <a:ext cx="1656000" cy="931500"/>
          </a:xfrm>
          <a:prstGeom prst="rect">
            <a:avLst/>
          </a:prstGeom>
        </p:spPr>
      </p:pic>
      <p:graphicFrame>
        <p:nvGraphicFramePr>
          <p:cNvPr id="20" name="Table 19">
            <a:extLst>
              <a:ext uri="{FF2B5EF4-FFF2-40B4-BE49-F238E27FC236}">
                <a16:creationId xmlns:a16="http://schemas.microsoft.com/office/drawing/2014/main" id="{913AB73F-D5E2-3D4B-901D-82968995BA82}"/>
              </a:ext>
            </a:extLst>
          </p:cNvPr>
          <p:cNvGraphicFramePr>
            <a:graphicFrameLocks noGrp="1"/>
          </p:cNvGraphicFramePr>
          <p:nvPr>
            <p:extLst>
              <p:ext uri="{D42A27DB-BD31-4B8C-83A1-F6EECF244321}">
                <p14:modId xmlns:p14="http://schemas.microsoft.com/office/powerpoint/2010/main" val="2541546042"/>
              </p:ext>
            </p:extLst>
          </p:nvPr>
        </p:nvGraphicFramePr>
        <p:xfrm>
          <a:off x="7021865" y="3160138"/>
          <a:ext cx="1254039" cy="741680"/>
        </p:xfrm>
        <a:graphic>
          <a:graphicData uri="http://schemas.openxmlformats.org/drawingml/2006/table">
            <a:tbl>
              <a:tblPr firstRow="1" bandRow="1">
                <a:tableStyleId>{5940675A-B579-460E-94D1-54222C63F5DA}</a:tableStyleId>
              </a:tblPr>
              <a:tblGrid>
                <a:gridCol w="440899">
                  <a:extLst>
                    <a:ext uri="{9D8B030D-6E8A-4147-A177-3AD203B41FA5}">
                      <a16:colId xmlns:a16="http://schemas.microsoft.com/office/drawing/2014/main" val="3314116833"/>
                    </a:ext>
                  </a:extLst>
                </a:gridCol>
                <a:gridCol w="813140">
                  <a:extLst>
                    <a:ext uri="{9D8B030D-6E8A-4147-A177-3AD203B41FA5}">
                      <a16:colId xmlns:a16="http://schemas.microsoft.com/office/drawing/2014/main" val="1411931737"/>
                    </a:ext>
                  </a:extLst>
                </a:gridCol>
              </a:tblGrid>
              <a:tr h="370840">
                <a:tc>
                  <a:txBody>
                    <a:bodyPr/>
                    <a:lstStyle/>
                    <a:p>
                      <a:pPr marL="0" indent="0" algn="ctr">
                        <a:tabLst/>
                      </a:pPr>
                      <a:r>
                        <a:rPr lang="nl-NL" sz="900" dirty="0"/>
                        <a:t>USB1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kaartlezer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USB2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muis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21" name="Picture 20">
            <a:extLst>
              <a:ext uri="{FF2B5EF4-FFF2-40B4-BE49-F238E27FC236}">
                <a16:creationId xmlns:a16="http://schemas.microsoft.com/office/drawing/2014/main" id="{BF4C2F67-C31D-3448-8748-8170FDD3699B}"/>
              </a:ext>
            </a:extLst>
          </p:cNvPr>
          <p:cNvPicPr>
            <a:picLocks noChangeAspect="1"/>
          </p:cNvPicPr>
          <p:nvPr/>
        </p:nvPicPr>
        <p:blipFill>
          <a:blip r:embed="rId6"/>
          <a:stretch>
            <a:fillRect/>
          </a:stretch>
        </p:blipFill>
        <p:spPr>
          <a:xfrm>
            <a:off x="516507" y="3008244"/>
            <a:ext cx="2880000" cy="2762305"/>
          </a:xfrm>
          <a:prstGeom prst="rect">
            <a:avLst/>
          </a:prstGeom>
        </p:spPr>
      </p:pic>
      <p:pic>
        <p:nvPicPr>
          <p:cNvPr id="23" name="Picture 22" descr="A close up of a computer keyboard&#10;&#10;Description automatically generated">
            <a:extLst>
              <a:ext uri="{FF2B5EF4-FFF2-40B4-BE49-F238E27FC236}">
                <a16:creationId xmlns:a16="http://schemas.microsoft.com/office/drawing/2014/main" id="{7CFA682F-E762-A04A-BE56-7E97547AFB39}"/>
              </a:ext>
            </a:extLst>
          </p:cNvPr>
          <p:cNvPicPr>
            <a:picLocks noChangeAspect="1"/>
          </p:cNvPicPr>
          <p:nvPr/>
        </p:nvPicPr>
        <p:blipFill>
          <a:blip r:embed="rId7"/>
          <a:stretch>
            <a:fillRect/>
          </a:stretch>
        </p:blipFill>
        <p:spPr>
          <a:xfrm>
            <a:off x="5582155" y="546723"/>
            <a:ext cx="3818804" cy="2038918"/>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89BC202-4F0E-8265-2570-A63ED3DE41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40524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Inleiding</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Theoretisch deel</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tx1">
                  <a:lumMod val="65000"/>
                  <a:lumOff val="35000"/>
                </a:schemeClr>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pic>
        <p:nvPicPr>
          <p:cNvPr id="2" name="Picture 723190138" descr="Afbeelding met tekst, Lettertype, logo, wit&#10;&#10;Automatisch gegenereerde beschrijving">
            <a:extLst>
              <a:ext uri="{FF2B5EF4-FFF2-40B4-BE49-F238E27FC236}">
                <a16:creationId xmlns:a16="http://schemas.microsoft.com/office/drawing/2014/main" id="{287BA3E2-0BC0-E59A-E082-2A74CAB0E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84378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Het voorzitterssysteem en de stembus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nvGraphicFramePr>
        <p:xfrm>
          <a:off x="3645244" y="3568577"/>
          <a:ext cx="1916079" cy="1854200"/>
        </p:xfrm>
        <a:graphic>
          <a:graphicData uri="http://schemas.openxmlformats.org/drawingml/2006/table">
            <a:tbl>
              <a:tblPr firstRow="1" bandRow="1">
                <a:tableStyleId>{5940675A-B579-460E-94D1-54222C63F5DA}</a:tableStyleId>
              </a:tblPr>
              <a:tblGrid>
                <a:gridCol w="577572">
                  <a:extLst>
                    <a:ext uri="{9D8B030D-6E8A-4147-A177-3AD203B41FA5}">
                      <a16:colId xmlns:a16="http://schemas.microsoft.com/office/drawing/2014/main" val="3314116833"/>
                    </a:ext>
                  </a:extLst>
                </a:gridCol>
                <a:gridCol w="863449">
                  <a:extLst>
                    <a:ext uri="{9D8B030D-6E8A-4147-A177-3AD203B41FA5}">
                      <a16:colId xmlns:a16="http://schemas.microsoft.com/office/drawing/2014/main" val="1411931737"/>
                    </a:ext>
                  </a:extLst>
                </a:gridCol>
                <a:gridCol w="475058">
                  <a:extLst>
                    <a:ext uri="{9D8B030D-6E8A-4147-A177-3AD203B41FA5}">
                      <a16:colId xmlns:a16="http://schemas.microsoft.com/office/drawing/2014/main" val="2810380799"/>
                    </a:ext>
                  </a:extLst>
                </a:gridCol>
              </a:tblGrid>
              <a:tr h="370840">
                <a:tc>
                  <a:txBody>
                    <a:bodyPr/>
                    <a:lstStyle/>
                    <a:p>
                      <a:pPr marL="0" indent="0" algn="ctr">
                        <a:tabLst/>
                      </a:pPr>
                      <a:r>
                        <a:rPr lang="nl-NL" sz="900" dirty="0"/>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DC-voeding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 -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USB-stick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nl-NL" sz="900" dirty="0"/>
                        <a:t>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AC-voeding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1" name="Picture 20">
            <a:extLst>
              <a:ext uri="{FF2B5EF4-FFF2-40B4-BE49-F238E27FC236}">
                <a16:creationId xmlns:a16="http://schemas.microsoft.com/office/drawing/2014/main" id="{67AD1D61-9074-1340-9E23-069548F9F53C}"/>
              </a:ext>
            </a:extLst>
          </p:cNvPr>
          <p:cNvPicPr>
            <a:picLocks noChangeAspect="1"/>
          </p:cNvPicPr>
          <p:nvPr/>
        </p:nvPicPr>
        <p:blipFill rotWithShape="1">
          <a:blip r:embed="rId5">
            <a:extLst>
              <a:ext uri="{28A0092B-C50C-407E-A947-70E740481C1C}">
                <a14:useLocalDpi xmlns:a14="http://schemas.microsoft.com/office/drawing/2010/main" val="0"/>
              </a:ext>
            </a:extLst>
          </a:blip>
          <a:srcRect l="20666" r="18148"/>
          <a:stretch/>
        </p:blipFill>
        <p:spPr>
          <a:xfrm>
            <a:off x="1398745" y="2828533"/>
            <a:ext cx="2160000" cy="2081811"/>
          </a:xfrm>
          <a:prstGeom prst="rect">
            <a:avLst/>
          </a:prstGeom>
        </p:spPr>
      </p:pic>
      <p:pic>
        <p:nvPicPr>
          <p:cNvPr id="7" name="Picture 6">
            <a:extLst>
              <a:ext uri="{FF2B5EF4-FFF2-40B4-BE49-F238E27FC236}">
                <a16:creationId xmlns:a16="http://schemas.microsoft.com/office/drawing/2014/main" id="{380432F0-F8C9-B74D-9983-A759CB17F2C7}"/>
              </a:ext>
            </a:extLst>
          </p:cNvPr>
          <p:cNvPicPr>
            <a:picLocks noChangeAspect="1"/>
          </p:cNvPicPr>
          <p:nvPr/>
        </p:nvPicPr>
        <p:blipFill>
          <a:blip r:embed="rId6"/>
          <a:stretch>
            <a:fillRect/>
          </a:stretch>
        </p:blipFill>
        <p:spPr>
          <a:xfrm>
            <a:off x="5949898" y="2915479"/>
            <a:ext cx="2880000" cy="2762305"/>
          </a:xfrm>
          <a:prstGeom prst="rect">
            <a:avLst/>
          </a:prstGeom>
        </p:spPr>
      </p:pic>
      <p:pic>
        <p:nvPicPr>
          <p:cNvPr id="10" name="Picture 9">
            <a:extLst>
              <a:ext uri="{FF2B5EF4-FFF2-40B4-BE49-F238E27FC236}">
                <a16:creationId xmlns:a16="http://schemas.microsoft.com/office/drawing/2014/main" id="{5E9D49DF-8057-0041-90FD-A9D718BCE111}"/>
              </a:ext>
            </a:extLst>
          </p:cNvPr>
          <p:cNvPicPr>
            <a:picLocks noChangeAspect="1"/>
          </p:cNvPicPr>
          <p:nvPr/>
        </p:nvPicPr>
        <p:blipFill>
          <a:blip r:embed="rId7"/>
          <a:stretch>
            <a:fillRect/>
          </a:stretch>
        </p:blipFill>
        <p:spPr>
          <a:xfrm>
            <a:off x="609600" y="3087189"/>
            <a:ext cx="2880000" cy="1639715"/>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C51D72A-8176-76DE-861E-8897B69D92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0232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82CA7C60-6E3C-D24D-AEA3-1F9FBD79B80D}"/>
              </a:ext>
            </a:extLst>
          </p:cNvPr>
          <p:cNvGraphicFramePr>
            <a:graphicFrameLocks noGrp="1"/>
          </p:cNvGraphicFramePr>
          <p:nvPr>
            <p:extLst>
              <p:ext uri="{D42A27DB-BD31-4B8C-83A1-F6EECF244321}">
                <p14:modId xmlns:p14="http://schemas.microsoft.com/office/powerpoint/2010/main" val="2525244546"/>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tabLst/>
                      </a:pPr>
                      <a:r>
                        <a:rPr lang="nl-NL" sz="900" dirty="0"/>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alarmdoos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230VAC kabel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040892EE-98FC-FE43-B9E4-7325938E56EB}"/>
              </a:ext>
            </a:extLst>
          </p:cNvPr>
          <p:cNvPicPr>
            <a:picLocks noChangeAspect="1"/>
          </p:cNvPicPr>
          <p:nvPr/>
        </p:nvPicPr>
        <p:blipFill>
          <a:blip r:embed="rId6"/>
          <a:stretch>
            <a:fillRect/>
          </a:stretch>
        </p:blipFill>
        <p:spPr>
          <a:xfrm>
            <a:off x="6817447" y="4139237"/>
            <a:ext cx="1440000" cy="1203200"/>
          </a:xfrm>
          <a:prstGeom prst="rect">
            <a:avLst/>
          </a:prstGeom>
        </p:spPr>
      </p:pic>
      <p:pic>
        <p:nvPicPr>
          <p:cNvPr id="26" name="Picture 25">
            <a:extLst>
              <a:ext uri="{FF2B5EF4-FFF2-40B4-BE49-F238E27FC236}">
                <a16:creationId xmlns:a16="http://schemas.microsoft.com/office/drawing/2014/main" id="{CBE93830-96F6-AF48-B6E9-B7BBA6CC6B22}"/>
              </a:ext>
            </a:extLst>
          </p:cNvPr>
          <p:cNvPicPr>
            <a:picLocks noChangeAspect="1"/>
          </p:cNvPicPr>
          <p:nvPr/>
        </p:nvPicPr>
        <p:blipFill>
          <a:blip r:embed="rId7"/>
          <a:stretch>
            <a:fillRect/>
          </a:stretch>
        </p:blipFill>
        <p:spPr>
          <a:xfrm>
            <a:off x="6869482" y="2617940"/>
            <a:ext cx="1440000" cy="10800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7F6A3A93-9903-05FD-9F2B-6C204F1D54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092168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800B43-25F8-A543-9F85-1264232E2D6F}"/>
              </a:ext>
            </a:extLst>
          </p:cNvPr>
          <p:cNvPicPr>
            <a:picLocks noChangeAspect="1"/>
          </p:cNvPicPr>
          <p:nvPr/>
        </p:nvPicPr>
        <p:blipFill>
          <a:blip r:embed="rId6"/>
          <a:stretch>
            <a:fillRect/>
          </a:stretch>
        </p:blipFill>
        <p:spPr>
          <a:xfrm>
            <a:off x="6591861" y="2555573"/>
            <a:ext cx="2141099" cy="2854800"/>
          </a:xfrm>
          <a:prstGeom prst="rect">
            <a:avLst/>
          </a:prstGeom>
        </p:spPr>
      </p:pic>
      <p:pic>
        <p:nvPicPr>
          <p:cNvPr id="5" name="Picture 4" descr="A picture containing indoor, sitting&#10;&#10;Description automatically generated">
            <a:extLst>
              <a:ext uri="{FF2B5EF4-FFF2-40B4-BE49-F238E27FC236}">
                <a16:creationId xmlns:a16="http://schemas.microsoft.com/office/drawing/2014/main" id="{69918CDF-C387-A247-8F8C-35EA1C45C889}"/>
              </a:ext>
            </a:extLst>
          </p:cNvPr>
          <p:cNvPicPr>
            <a:picLocks noChangeAspect="1"/>
          </p:cNvPicPr>
          <p:nvPr/>
        </p:nvPicPr>
        <p:blipFill>
          <a:blip r:embed="rId7"/>
          <a:stretch>
            <a:fillRect/>
          </a:stretch>
        </p:blipFill>
        <p:spPr>
          <a:xfrm>
            <a:off x="5759082" y="50754"/>
            <a:ext cx="3806400" cy="28548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5B66676-AE8F-E79B-B836-EA7A6662AF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9761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5"/>
          <a:stretch>
            <a:fillRect/>
          </a:stretch>
        </p:blipFill>
        <p:spPr>
          <a:xfrm>
            <a:off x="-213376" y="1672687"/>
            <a:ext cx="7603200" cy="4752000"/>
          </a:xfrm>
          <a:prstGeom prst="rect">
            <a:avLst/>
          </a:prstGeom>
        </p:spPr>
      </p:pic>
      <p:graphicFrame>
        <p:nvGraphicFramePr>
          <p:cNvPr id="18" name="Table 17">
            <a:extLst>
              <a:ext uri="{FF2B5EF4-FFF2-40B4-BE49-F238E27FC236}">
                <a16:creationId xmlns:a16="http://schemas.microsoft.com/office/drawing/2014/main" id="{0B43F4DB-820F-A547-857B-C383152AD90F}"/>
              </a:ext>
            </a:extLst>
          </p:cNvPr>
          <p:cNvGraphicFramePr>
            <a:graphicFrameLocks noGrp="1"/>
          </p:cNvGraphicFramePr>
          <p:nvPr>
            <p:extLst>
              <p:ext uri="{D42A27DB-BD31-4B8C-83A1-F6EECF244321}">
                <p14:modId xmlns:p14="http://schemas.microsoft.com/office/powerpoint/2010/main" val="1150028033"/>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tabLst/>
                      </a:pPr>
                      <a:r>
                        <a:rPr lang="nl-NL" sz="900" dirty="0"/>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tabLst/>
                      </a:pPr>
                      <a:r>
                        <a:rPr lang="nl-NL" sz="900" dirty="0"/>
                        <a:t>alarmdoos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nl-NL" sz="900" dirty="0"/>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900" dirty="0"/>
                        <a:t>AC/DC adapter kabel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20FF22D1-0DC9-F24B-BDD8-539E186E5B50}"/>
              </a:ext>
            </a:extLst>
          </p:cNvPr>
          <p:cNvPicPr>
            <a:picLocks noChangeAspect="1"/>
          </p:cNvPicPr>
          <p:nvPr/>
        </p:nvPicPr>
        <p:blipFill>
          <a:blip r:embed="rId6"/>
          <a:stretch>
            <a:fillRect/>
          </a:stretch>
        </p:blipFill>
        <p:spPr>
          <a:xfrm>
            <a:off x="6867393" y="4282236"/>
            <a:ext cx="1440000" cy="1440000"/>
          </a:xfrm>
          <a:prstGeom prst="rect">
            <a:avLst/>
          </a:prstGeom>
        </p:spPr>
      </p:pic>
      <p:pic>
        <p:nvPicPr>
          <p:cNvPr id="6" name="Picture 5">
            <a:extLst>
              <a:ext uri="{FF2B5EF4-FFF2-40B4-BE49-F238E27FC236}">
                <a16:creationId xmlns:a16="http://schemas.microsoft.com/office/drawing/2014/main" id="{187D2DC7-D2D0-F449-9B15-188F5D433277}"/>
              </a:ext>
            </a:extLst>
          </p:cNvPr>
          <p:cNvPicPr>
            <a:picLocks noChangeAspect="1"/>
          </p:cNvPicPr>
          <p:nvPr/>
        </p:nvPicPr>
        <p:blipFill>
          <a:blip r:embed="rId7"/>
          <a:stretch>
            <a:fillRect/>
          </a:stretch>
        </p:blipFill>
        <p:spPr>
          <a:xfrm>
            <a:off x="6869482" y="2617940"/>
            <a:ext cx="1440000" cy="10800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489F0E21-D9E6-6FD7-EDAF-76EBF73765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934182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Installatie en aansluitingen</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De stemcomputer</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5"/>
          <a:stretch>
            <a:fillRect/>
          </a:stretch>
        </p:blipFill>
        <p:spPr>
          <a:xfrm>
            <a:off x="-213376" y="1672687"/>
            <a:ext cx="7603200" cy="475200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6"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7"/>
          <a:stretch>
            <a:fillRect/>
          </a:stretch>
        </p:blipFill>
        <p:spPr>
          <a:xfrm>
            <a:off x="6722730" y="1916660"/>
            <a:ext cx="2016000" cy="1512000"/>
          </a:xfrm>
          <a:prstGeom prst="rect">
            <a:avLst/>
          </a:prstGeom>
        </p:spPr>
      </p:pic>
      <p:pic>
        <p:nvPicPr>
          <p:cNvPr id="18" name="Picture 17" descr="A picture containing indoor, sitting&#10;&#10;Description automatically generated">
            <a:extLst>
              <a:ext uri="{FF2B5EF4-FFF2-40B4-BE49-F238E27FC236}">
                <a16:creationId xmlns:a16="http://schemas.microsoft.com/office/drawing/2014/main" id="{B495F705-B033-4D4B-83F5-8D87780C2F84}"/>
              </a:ext>
            </a:extLst>
          </p:cNvPr>
          <p:cNvPicPr>
            <a:picLocks noChangeAspect="1"/>
          </p:cNvPicPr>
          <p:nvPr/>
        </p:nvPicPr>
        <p:blipFill>
          <a:blip r:embed="rId8"/>
          <a:stretch>
            <a:fillRect/>
          </a:stretch>
        </p:blipFill>
        <p:spPr>
          <a:xfrm>
            <a:off x="3997507" y="161902"/>
            <a:ext cx="2873258" cy="215494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9815143-7167-E819-0C99-540203456E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7476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pic>
        <p:nvPicPr>
          <p:cNvPr id="3" name="Picture 723190138" descr="Afbeelding met tekst, Lettertype, logo, wit&#10;&#10;Automatisch gegenereerde beschrijving">
            <a:extLst>
              <a:ext uri="{FF2B5EF4-FFF2-40B4-BE49-F238E27FC236}">
                <a16:creationId xmlns:a16="http://schemas.microsoft.com/office/drawing/2014/main" id="{079E0633-B6FE-945C-47AE-DEA5FDF7B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435781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 USB-sticks (2 stuks)</a:t>
            </a:r>
          </a:p>
          <a:p>
            <a:pPr marL="457200" indent="-457200">
              <a:lnSpc>
                <a:spcPct val="100000"/>
              </a:lnSpc>
              <a:spcBef>
                <a:spcPts val="400"/>
              </a:spcBef>
              <a:buFont typeface="+mj-lt"/>
              <a:buAutoNum type="arabicPeriod"/>
            </a:pPr>
            <a:r>
              <a:rPr lang="nl-NL" sz="2200" dirty="0">
                <a:solidFill>
                  <a:schemeClr val="tx1"/>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rPr>
              <a:t>Start voorzitterssysteem op</a:t>
            </a:r>
          </a:p>
          <a:p>
            <a:pPr marL="457200" indent="-457200">
              <a:lnSpc>
                <a:spcPct val="100000"/>
              </a:lnSpc>
              <a:spcBef>
                <a:spcPts val="400"/>
              </a:spcBef>
              <a:buFont typeface="+mj-lt"/>
              <a:buAutoNum type="arabicPeriod"/>
            </a:pPr>
            <a:r>
              <a:rPr lang="nl-NL" sz="2200" dirty="0">
                <a:solidFill>
                  <a:schemeClr val="tx1"/>
                </a:solidFill>
              </a:rPr>
              <a:t>Op instructie opstarten stemcomputers met USB-sticks</a:t>
            </a:r>
          </a:p>
          <a:p>
            <a:pPr marL="457200" indent="-457200">
              <a:lnSpc>
                <a:spcPct val="100000"/>
              </a:lnSpc>
              <a:spcBef>
                <a:spcPts val="400"/>
              </a:spcBef>
              <a:buFont typeface="+mj-lt"/>
              <a:buAutoNum type="arabicPeriod"/>
            </a:pPr>
            <a:r>
              <a:rPr lang="nl-NL" sz="2200" dirty="0">
                <a:solidFill>
                  <a:schemeClr val="tx1"/>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tx1"/>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tx1"/>
                </a:solidFill>
              </a:rPr>
              <a:t>Stemming openen</a:t>
            </a:r>
          </a:p>
          <a:p>
            <a:pPr marL="457200" indent="-457200">
              <a:lnSpc>
                <a:spcPct val="100000"/>
              </a:lnSpc>
              <a:spcBef>
                <a:spcPts val="400"/>
              </a:spcBef>
              <a:buFont typeface="+mj-lt"/>
              <a:buAutoNum type="arabicPeriod"/>
            </a:pPr>
            <a:r>
              <a:rPr lang="nl-NL" sz="2200" dirty="0">
                <a:solidFill>
                  <a:schemeClr val="tx1"/>
                </a:solidFill>
              </a:rPr>
              <a:t>Voorzitters + bijzitters nemen positie in en er kan test gestemd worden.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7A85F5F-EB44-4826-F970-A49E1EB05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50460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tx1"/>
                </a:solidFill>
              </a:rPr>
              <a:t>Open verzegelde envelop USB-sticks (2 stuks)</a:t>
            </a:r>
          </a:p>
          <a:p>
            <a:pPr marL="457200" indent="-457200">
              <a:lnSpc>
                <a:spcPct val="100000"/>
              </a:lnSpc>
              <a:spcBef>
                <a:spcPts val="400"/>
              </a:spcBef>
              <a:buFont typeface="+mj-lt"/>
              <a:buAutoNum type="arabicPeriod"/>
            </a:pPr>
            <a:r>
              <a:rPr lang="nl-NL" sz="2200" dirty="0">
                <a:solidFill>
                  <a:schemeClr val="tx1"/>
                </a:solidFill>
              </a:rPr>
              <a:t>Open verzegelde envelop stembureau code + wachtwoord</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62EE8E4-90DD-CD2E-2006-721C772A5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438178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Stembureaucode + wachtwoord</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5"/>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6283F16B-C978-F61D-E808-E84E8EBB4F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46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rPr>
              <a:t>Start voorzitterssysteem op</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0CF1C20C-44A6-CCC2-DA8D-57036705A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6" name="Afbeelding 5">
            <a:extLst>
              <a:ext uri="{FF2B5EF4-FFF2-40B4-BE49-F238E27FC236}">
                <a16:creationId xmlns:a16="http://schemas.microsoft.com/office/drawing/2014/main" id="{6F8F1950-1581-B148-40A6-557FCEC470D7}"/>
              </a:ext>
            </a:extLst>
          </p:cNvPr>
          <p:cNvPicPr>
            <a:picLocks noChangeAspect="1"/>
          </p:cNvPicPr>
          <p:nvPr/>
        </p:nvPicPr>
        <p:blipFill>
          <a:blip r:embed="rId6"/>
          <a:stretch>
            <a:fillRect/>
          </a:stretch>
        </p:blipFill>
        <p:spPr>
          <a:xfrm>
            <a:off x="1202501" y="3556477"/>
            <a:ext cx="5385676" cy="3127809"/>
          </a:xfrm>
          <a:prstGeom prst="rect">
            <a:avLst/>
          </a:prstGeom>
        </p:spPr>
      </p:pic>
    </p:spTree>
    <p:extLst>
      <p:ext uri="{BB962C8B-B14F-4D97-AF65-F5344CB8AC3E}">
        <p14:creationId xmlns:p14="http://schemas.microsoft.com/office/powerpoint/2010/main" val="285538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pic>
        <p:nvPicPr>
          <p:cNvPr id="3" name="Picture 723190138" descr="Afbeelding met tekst, Lettertype, logo, wit&#10;&#10;Automatisch gegenereerde beschrijving">
            <a:extLst>
              <a:ext uri="{FF2B5EF4-FFF2-40B4-BE49-F238E27FC236}">
                <a16:creationId xmlns:a16="http://schemas.microsoft.com/office/drawing/2014/main" id="{0762E388-27B3-0418-8709-B9C2D148F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35372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7" y="141242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tx1"/>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tx1"/>
                </a:solidFill>
              </a:rPr>
              <a:t>Start voorzitterssysteem op</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0CF1C20C-44A6-CCC2-DA8D-57036705A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Afbeelding 7">
            <a:extLst>
              <a:ext uri="{FF2B5EF4-FFF2-40B4-BE49-F238E27FC236}">
                <a16:creationId xmlns:a16="http://schemas.microsoft.com/office/drawing/2014/main" id="{E19130A8-DEE8-3249-AB52-E1A2DF8E6C43}"/>
              </a:ext>
            </a:extLst>
          </p:cNvPr>
          <p:cNvPicPr>
            <a:picLocks noChangeAspect="1"/>
          </p:cNvPicPr>
          <p:nvPr/>
        </p:nvPicPr>
        <p:blipFill>
          <a:blip r:embed="rId6"/>
          <a:stretch>
            <a:fillRect/>
          </a:stretch>
        </p:blipFill>
        <p:spPr>
          <a:xfrm>
            <a:off x="1075784" y="3106593"/>
            <a:ext cx="5489908" cy="3109150"/>
          </a:xfrm>
          <a:prstGeom prst="rect">
            <a:avLst/>
          </a:prstGeom>
        </p:spPr>
      </p:pic>
    </p:spTree>
    <p:extLst>
      <p:ext uri="{BB962C8B-B14F-4D97-AF65-F5344CB8AC3E}">
        <p14:creationId xmlns:p14="http://schemas.microsoft.com/office/powerpoint/2010/main" val="378994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 sticks in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Steek beide USB-sticks in E3 en E4</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5"/>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6"/>
          <a:stretch>
            <a:fillRect/>
          </a:stretch>
        </p:blipFill>
        <p:spPr>
          <a:xfrm>
            <a:off x="2239283" y="1415844"/>
            <a:ext cx="5400000" cy="405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F682F21-B374-EB07-2442-389E91BD4C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525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5"/>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Houdt de aan/uit knop ingedrukt tot de knop wit oplicht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25052BCE-950C-4BC9-B17E-48D429BF57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34084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108495DA-40B5-D063-43AF-94459FC42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7703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5FFA3C14-80FD-1E45-B238-699F52B59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252" y="175194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103A6AC-E9A8-112B-917B-2E302A942C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19308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nl-NL" sz="2200" dirty="0">
                <a:solidFill>
                  <a:schemeClr val="tx1"/>
                </a:solidFill>
              </a:rPr>
              <a:t>Houdt de aan/uit knop ingedrukt tot de knop blauw oplicht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4" name="Picture 3">
            <a:extLst>
              <a:ext uri="{FF2B5EF4-FFF2-40B4-BE49-F238E27FC236}">
                <a16:creationId xmlns:a16="http://schemas.microsoft.com/office/drawing/2014/main" id="{C45B008C-DD68-6741-B5EE-345BAAC4DE22}"/>
              </a:ext>
            </a:extLst>
          </p:cNvPr>
          <p:cNvPicPr>
            <a:picLocks noChangeAspect="1"/>
          </p:cNvPicPr>
          <p:nvPr/>
        </p:nvPicPr>
        <p:blipFill>
          <a:blip r:embed="rId5"/>
          <a:stretch>
            <a:fillRect/>
          </a:stretch>
        </p:blipFill>
        <p:spPr>
          <a:xfrm>
            <a:off x="4860326" y="2715169"/>
            <a:ext cx="5045674" cy="2142684"/>
          </a:xfrm>
          <a:prstGeom prst="rect">
            <a:avLst/>
          </a:prstGeom>
        </p:spPr>
      </p:pic>
      <p:pic>
        <p:nvPicPr>
          <p:cNvPr id="8" name="Picture 7" descr="A computer&#10;&#10;Description automatically generated">
            <a:extLst>
              <a:ext uri="{FF2B5EF4-FFF2-40B4-BE49-F238E27FC236}">
                <a16:creationId xmlns:a16="http://schemas.microsoft.com/office/drawing/2014/main" id="{799F14CC-9301-D543-8B31-44A9C6BA1C5D}"/>
              </a:ext>
            </a:extLst>
          </p:cNvPr>
          <p:cNvPicPr>
            <a:picLocks noChangeAspect="1"/>
          </p:cNvPicPr>
          <p:nvPr/>
        </p:nvPicPr>
        <p:blipFill>
          <a:blip r:embed="rId6"/>
          <a:stretch>
            <a:fillRect/>
          </a:stretch>
        </p:blipFill>
        <p:spPr>
          <a:xfrm>
            <a:off x="269455" y="2020486"/>
            <a:ext cx="4776219" cy="3581346"/>
          </a:xfrm>
          <a:prstGeom prst="rect">
            <a:avLst/>
          </a:prstGeom>
        </p:spPr>
      </p:pic>
      <p:cxnSp>
        <p:nvCxnSpPr>
          <p:cNvPr id="15" name="Straight Arrow Connector 14">
            <a:extLst>
              <a:ext uri="{FF2B5EF4-FFF2-40B4-BE49-F238E27FC236}">
                <a16:creationId xmlns:a16="http://schemas.microsoft.com/office/drawing/2014/main" id="{E4D8847C-88EF-654B-A483-45B0ACB223EC}"/>
              </a:ext>
            </a:extLst>
          </p:cNvPr>
          <p:cNvCxnSpPr>
            <a:cxnSpLocks/>
          </p:cNvCxnSpPr>
          <p:nvPr/>
        </p:nvCxnSpPr>
        <p:spPr>
          <a:xfrm flipH="1">
            <a:off x="3235477" y="2718291"/>
            <a:ext cx="1384754" cy="710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close up of a computer keyboard&#10;&#10;Description automatically generated">
            <a:extLst>
              <a:ext uri="{FF2B5EF4-FFF2-40B4-BE49-F238E27FC236}">
                <a16:creationId xmlns:a16="http://schemas.microsoft.com/office/drawing/2014/main" id="{27B88AFC-26F7-6449-8A64-1F117ECA4B49}"/>
              </a:ext>
            </a:extLst>
          </p:cNvPr>
          <p:cNvPicPr>
            <a:picLocks noChangeAspect="1"/>
          </p:cNvPicPr>
          <p:nvPr/>
        </p:nvPicPr>
        <p:blipFill>
          <a:blip r:embed="rId7"/>
          <a:stretch>
            <a:fillRect/>
          </a:stretch>
        </p:blipFill>
        <p:spPr>
          <a:xfrm>
            <a:off x="5584215" y="694811"/>
            <a:ext cx="3456276" cy="184535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D7747BE-40F7-A9C1-C0D2-26D156B62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6181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24686" y="212271"/>
            <a:ext cx="8543925" cy="672193"/>
          </a:xfrm>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548" y="3404890"/>
            <a:ext cx="4727466" cy="2766168"/>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6096213" y="4246031"/>
            <a:ext cx="2672398" cy="369332"/>
          </a:xfrm>
          <a:prstGeom prst="rect">
            <a:avLst/>
          </a:prstGeom>
          <a:noFill/>
        </p:spPr>
        <p:txBody>
          <a:bodyPr wrap="none" rtlCol="0">
            <a:spAutoFit/>
          </a:bodyPr>
          <a:lstStyle/>
          <a:p>
            <a:r>
              <a:rPr lang="en-US" dirty="0" err="1"/>
              <a:t>Niet</a:t>
            </a:r>
            <a:r>
              <a:rPr lang="en-US" dirty="0"/>
              <a:t> </a:t>
            </a:r>
            <a:r>
              <a:rPr lang="en-US" dirty="0" err="1"/>
              <a:t>hoofdletter</a:t>
            </a:r>
            <a:r>
              <a:rPr lang="en-US" dirty="0"/>
              <a:t> </a:t>
            </a:r>
            <a:r>
              <a:rPr lang="en-US" dirty="0" err="1"/>
              <a:t>gevoelig</a:t>
            </a:r>
            <a:r>
              <a:rPr lang="en-US" dirty="0"/>
              <a:t>!!</a:t>
            </a:r>
          </a:p>
        </p:txBody>
      </p:sp>
      <p:pic>
        <p:nvPicPr>
          <p:cNvPr id="3" name="Picture 2">
            <a:extLst>
              <a:ext uri="{FF2B5EF4-FFF2-40B4-BE49-F238E27FC236}">
                <a16:creationId xmlns:a16="http://schemas.microsoft.com/office/drawing/2014/main" id="{131632BE-8FC6-1B40-AC7B-119E0DF2FC8F}"/>
              </a:ext>
            </a:extLst>
          </p:cNvPr>
          <p:cNvPicPr>
            <a:picLocks noChangeAspect="1"/>
          </p:cNvPicPr>
          <p:nvPr/>
        </p:nvPicPr>
        <p:blipFill>
          <a:blip r:embed="rId6"/>
          <a:stretch>
            <a:fillRect/>
          </a:stretch>
        </p:blipFill>
        <p:spPr>
          <a:xfrm>
            <a:off x="224686" y="686942"/>
            <a:ext cx="9270766" cy="2742058"/>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spTree>
    <p:extLst>
      <p:ext uri="{BB962C8B-B14F-4D97-AF65-F5344CB8AC3E}">
        <p14:creationId xmlns:p14="http://schemas.microsoft.com/office/powerpoint/2010/main" val="3027946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24686" y="212271"/>
            <a:ext cx="8543925" cy="672193"/>
          </a:xfrm>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1014431" y="2477583"/>
            <a:ext cx="2672398" cy="369332"/>
          </a:xfrm>
          <a:prstGeom prst="rect">
            <a:avLst/>
          </a:prstGeom>
          <a:noFill/>
        </p:spPr>
        <p:txBody>
          <a:bodyPr wrap="none" rtlCol="0">
            <a:spAutoFit/>
          </a:bodyPr>
          <a:lstStyle/>
          <a:p>
            <a:r>
              <a:rPr lang="en-US" dirty="0" err="1"/>
              <a:t>Niet</a:t>
            </a:r>
            <a:r>
              <a:rPr lang="en-US" dirty="0"/>
              <a:t> </a:t>
            </a:r>
            <a:r>
              <a:rPr lang="en-US" dirty="0" err="1"/>
              <a:t>hoofdletter</a:t>
            </a:r>
            <a:r>
              <a:rPr lang="en-US" dirty="0"/>
              <a:t> </a:t>
            </a:r>
            <a:r>
              <a:rPr lang="en-US" dirty="0" err="1"/>
              <a:t>gevoelig</a:t>
            </a:r>
            <a:r>
              <a:rPr lang="en-US" dirty="0"/>
              <a:t>!!</a:t>
            </a:r>
          </a:p>
        </p:txBody>
      </p:sp>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pic>
        <p:nvPicPr>
          <p:cNvPr id="8" name="Afbeelding 7">
            <a:extLst>
              <a:ext uri="{FF2B5EF4-FFF2-40B4-BE49-F238E27FC236}">
                <a16:creationId xmlns:a16="http://schemas.microsoft.com/office/drawing/2014/main" id="{2EDFD1A5-82F8-8C06-99D5-96E78EC6D9A1}"/>
              </a:ext>
            </a:extLst>
          </p:cNvPr>
          <p:cNvPicPr>
            <a:picLocks noChangeAspect="1"/>
          </p:cNvPicPr>
          <p:nvPr/>
        </p:nvPicPr>
        <p:blipFill>
          <a:blip r:embed="rId6"/>
          <a:stretch>
            <a:fillRect/>
          </a:stretch>
        </p:blipFill>
        <p:spPr>
          <a:xfrm>
            <a:off x="1386590" y="4273907"/>
            <a:ext cx="6405084" cy="2410902"/>
          </a:xfrm>
          <a:prstGeom prst="rect">
            <a:avLst/>
          </a:prstGeom>
        </p:spPr>
      </p:pic>
      <p:pic>
        <p:nvPicPr>
          <p:cNvPr id="11" name="Afbeelding 10">
            <a:extLst>
              <a:ext uri="{FF2B5EF4-FFF2-40B4-BE49-F238E27FC236}">
                <a16:creationId xmlns:a16="http://schemas.microsoft.com/office/drawing/2014/main" id="{EF4284CB-1946-4D8A-C997-4995452C5E1A}"/>
              </a:ext>
            </a:extLst>
          </p:cNvPr>
          <p:cNvPicPr>
            <a:picLocks noChangeAspect="1"/>
          </p:cNvPicPr>
          <p:nvPr/>
        </p:nvPicPr>
        <p:blipFill>
          <a:blip r:embed="rId7"/>
          <a:stretch>
            <a:fillRect/>
          </a:stretch>
        </p:blipFill>
        <p:spPr>
          <a:xfrm>
            <a:off x="3686829" y="1170026"/>
            <a:ext cx="2871368" cy="3056617"/>
          </a:xfrm>
          <a:prstGeom prst="rect">
            <a:avLst/>
          </a:prstGeom>
        </p:spPr>
      </p:pic>
    </p:spTree>
    <p:extLst>
      <p:ext uri="{BB962C8B-B14F-4D97-AF65-F5344CB8AC3E}">
        <p14:creationId xmlns:p14="http://schemas.microsoft.com/office/powerpoint/2010/main" val="41227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712EB5B-A082-6A41-83BB-1D795036619B}"/>
              </a:ext>
            </a:extLst>
          </p:cNvPr>
          <p:cNvPicPr>
            <a:picLocks noChangeAspect="1"/>
          </p:cNvPicPr>
          <p:nvPr/>
        </p:nvPicPr>
        <p:blipFill>
          <a:blip r:embed="rId5"/>
          <a:stretch>
            <a:fillRect/>
          </a:stretch>
        </p:blipFill>
        <p:spPr>
          <a:xfrm>
            <a:off x="558799" y="1314449"/>
            <a:ext cx="8566151" cy="501922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8A4A191-C3BD-8B9C-6B8C-90107B2E5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288298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61C8A32-08A5-2E4B-B182-ABEC84405549}"/>
              </a:ext>
            </a:extLst>
          </p:cNvPr>
          <p:cNvPicPr>
            <a:picLocks noChangeAspect="1"/>
          </p:cNvPicPr>
          <p:nvPr/>
        </p:nvPicPr>
        <p:blipFill>
          <a:blip r:embed="rId5"/>
          <a:stretch>
            <a:fillRect/>
          </a:stretch>
        </p:blipFill>
        <p:spPr>
          <a:xfrm>
            <a:off x="658813" y="1314450"/>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7A86485-9C45-78B5-B94E-1BCC63D8CD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85295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Elektronisch stemmen lokale verkiezingen 2019</a:t>
            </a:r>
          </a:p>
        </p:txBody>
      </p:sp>
      <p:pic>
        <p:nvPicPr>
          <p:cNvPr id="5" name="Picture 723190138" descr="Afbeelding met tekst, Lettertype, logo, wit&#10;&#10;Automatisch gegenereerde beschrijving">
            <a:extLst>
              <a:ext uri="{FF2B5EF4-FFF2-40B4-BE49-F238E27FC236}">
                <a16:creationId xmlns:a16="http://schemas.microsoft.com/office/drawing/2014/main" id="{08042F5F-542F-BFB7-E983-BC3B631E4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
        <p:nvSpPr>
          <p:cNvPr id="7" name="Content Placeholder 2">
            <a:extLst>
              <a:ext uri="{FF2B5EF4-FFF2-40B4-BE49-F238E27FC236}">
                <a16:creationId xmlns:a16="http://schemas.microsoft.com/office/drawing/2014/main" id="{B298600D-D780-A8C2-0CA2-A422C212F698}"/>
              </a:ext>
            </a:extLst>
          </p:cNvPr>
          <p:cNvSpPr txBox="1">
            <a:spLocks/>
          </p:cNvSpPr>
          <p:nvPr/>
        </p:nvSpPr>
        <p:spPr>
          <a:xfrm>
            <a:off x="500150" y="1831768"/>
            <a:ext cx="8610107" cy="40678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defRPr/>
            </a:pPr>
            <a:r>
              <a:rPr lang="nl-NL" sz="2200" dirty="0">
                <a:solidFill>
                  <a:prstClr val="black"/>
                </a:solidFill>
                <a:latin typeface="Calibri" panose="020F0502020204030204"/>
              </a:rPr>
              <a:t>Gemeenten die in 2024 voor het eerst stemmen met SMMT systemen</a:t>
            </a:r>
          </a:p>
          <a:p>
            <a:pPr lvl="1">
              <a:lnSpc>
                <a:spcPct val="150000"/>
              </a:lnSpc>
              <a:defRPr/>
            </a:pPr>
            <a:r>
              <a:rPr lang="nl-NL" sz="2200" dirty="0">
                <a:solidFill>
                  <a:prstClr val="black"/>
                </a:solidFill>
                <a:latin typeface="Calibri" panose="020F0502020204030204"/>
              </a:rPr>
              <a:t>2 nieuwe gemeentes</a:t>
            </a:r>
            <a:endParaRPr lang="nl-NL" sz="2200" dirty="0">
              <a:solidFill>
                <a:schemeClr val="tx1"/>
              </a:solidFill>
            </a:endParaRPr>
          </a:p>
          <a:p>
            <a:pPr marL="0" indent="0">
              <a:lnSpc>
                <a:spcPct val="150000"/>
              </a:lnSpc>
              <a:buFont typeface="Arial" panose="020B0604020202020204" pitchFamily="34" charset="0"/>
              <a:buNone/>
            </a:pPr>
            <a:r>
              <a:rPr lang="nl-NL" sz="2200" dirty="0">
                <a:solidFill>
                  <a:schemeClr val="tx1"/>
                </a:solidFill>
              </a:rPr>
              <a:t>Gemeenten die in 2019 voor het eerst stemmen met SMMT systemen</a:t>
            </a:r>
          </a:p>
          <a:p>
            <a:pPr lvl="1">
              <a:lnSpc>
                <a:spcPct val="150000"/>
              </a:lnSpc>
            </a:pPr>
            <a:r>
              <a:rPr lang="nl-NL" sz="2200" dirty="0">
                <a:solidFill>
                  <a:schemeClr val="tx1"/>
                </a:solidFill>
              </a:rPr>
              <a:t>1 nieuwe gemeente</a:t>
            </a:r>
          </a:p>
          <a:p>
            <a:pPr marL="0" indent="0">
              <a:lnSpc>
                <a:spcPct val="150000"/>
              </a:lnSpc>
              <a:buFont typeface="Arial" panose="020B0604020202020204" pitchFamily="34" charset="0"/>
              <a:buNone/>
            </a:pPr>
            <a:r>
              <a:rPr lang="nl-NL" sz="2200" dirty="0">
                <a:solidFill>
                  <a:schemeClr val="tx1"/>
                </a:solidFill>
              </a:rPr>
              <a:t>Gemeenten die in 2018 voor het eerst stemmen met SMMT systemen</a:t>
            </a:r>
          </a:p>
          <a:p>
            <a:pPr lvl="1">
              <a:lnSpc>
                <a:spcPct val="150000"/>
              </a:lnSpc>
            </a:pPr>
            <a:r>
              <a:rPr lang="nl-NL" sz="2200" dirty="0">
                <a:solidFill>
                  <a:schemeClr val="tx1"/>
                </a:solidFill>
              </a:rPr>
              <a:t>17 Brussel, 12 Vlaanderen, 9 Duitstalige gemeenschap</a:t>
            </a:r>
          </a:p>
          <a:p>
            <a:pPr marL="0" indent="0">
              <a:lnSpc>
                <a:spcPct val="150000"/>
              </a:lnSpc>
              <a:buFont typeface="Arial" panose="020B0604020202020204" pitchFamily="34" charset="0"/>
              <a:buNone/>
            </a:pPr>
            <a:r>
              <a:rPr lang="nl-NL" sz="2200" dirty="0">
                <a:solidFill>
                  <a:schemeClr val="tx1"/>
                </a:solidFill>
              </a:rPr>
              <a:t>Gemeenten die sinds 2012 stemmen met SMMT systemen</a:t>
            </a:r>
          </a:p>
          <a:p>
            <a:pPr lvl="1">
              <a:lnSpc>
                <a:spcPct val="150000"/>
              </a:lnSpc>
            </a:pPr>
            <a:r>
              <a:rPr lang="nl-NL" sz="2200" dirty="0">
                <a:solidFill>
                  <a:schemeClr val="tx1"/>
                </a:solidFill>
              </a:rPr>
              <a:t> 2 Brussel, 151 Vlaanderen</a:t>
            </a:r>
          </a:p>
          <a:p>
            <a:pPr marL="457200" lvl="1" indent="0">
              <a:buFont typeface="Arial" panose="020B0604020202020204" pitchFamily="34" charset="0"/>
              <a:buNone/>
            </a:pPr>
            <a:endParaRPr lang="nl-NL" sz="2200" dirty="0">
              <a:solidFill>
                <a:schemeClr val="tx1"/>
              </a:solidFill>
            </a:endParaRPr>
          </a:p>
          <a:p>
            <a:pPr lvl="1"/>
            <a:endParaRPr lang="nl-NL" sz="2200" dirty="0">
              <a:solidFill>
                <a:schemeClr val="tx1"/>
              </a:solidFill>
            </a:endParaRPr>
          </a:p>
        </p:txBody>
      </p:sp>
    </p:spTree>
    <p:extLst>
      <p:ext uri="{BB962C8B-B14F-4D97-AF65-F5344CB8AC3E}">
        <p14:creationId xmlns:p14="http://schemas.microsoft.com/office/powerpoint/2010/main" val="212809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tx1"/>
                </a:solidFill>
              </a:rPr>
              <a:t>Op instructie opstarten stemcomputer met USB-</a:t>
            </a:r>
            <a:r>
              <a:rPr lang="nl-NL" sz="2200" dirty="0" err="1">
                <a:solidFill>
                  <a:schemeClr val="tx1"/>
                </a:solidFill>
              </a:rPr>
              <a:t>stick’s</a:t>
            </a: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E103312-BF5E-32D8-88F6-D3B1CB6752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17176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9AB070-E6E6-0D4B-BC60-6C588E6293F9}"/>
              </a:ext>
            </a:extLst>
          </p:cNvPr>
          <p:cNvPicPr>
            <a:picLocks noGrp="1" noChangeAspect="1"/>
          </p:cNvPicPr>
          <p:nvPr>
            <p:ph idx="1"/>
          </p:nvPr>
        </p:nvPicPr>
        <p:blipFill>
          <a:blip r:embed="rId2"/>
          <a:stretch>
            <a:fillRect/>
          </a:stretch>
        </p:blipFill>
        <p:spPr>
          <a:xfrm>
            <a:off x="648601" y="38100"/>
            <a:ext cx="8826105" cy="6381750"/>
          </a:xfrm>
          <a:prstGeom prst="rect">
            <a:avLst/>
          </a:prstGeom>
        </p:spPr>
      </p:pic>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spTree>
    <p:extLst>
      <p:ext uri="{BB962C8B-B14F-4D97-AF65-F5344CB8AC3E}">
        <p14:creationId xmlns:p14="http://schemas.microsoft.com/office/powerpoint/2010/main" val="3633914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pic>
        <p:nvPicPr>
          <p:cNvPr id="7" name="Afbeelding 6">
            <a:extLst>
              <a:ext uri="{FF2B5EF4-FFF2-40B4-BE49-F238E27FC236}">
                <a16:creationId xmlns:a16="http://schemas.microsoft.com/office/drawing/2014/main" id="{8BF43554-8F73-EE7C-5699-AA766D600E8C}"/>
              </a:ext>
            </a:extLst>
          </p:cNvPr>
          <p:cNvPicPr>
            <a:picLocks noChangeAspect="1"/>
          </p:cNvPicPr>
          <p:nvPr/>
        </p:nvPicPr>
        <p:blipFill>
          <a:blip r:embed="rId3"/>
          <a:stretch>
            <a:fillRect/>
          </a:stretch>
        </p:blipFill>
        <p:spPr>
          <a:xfrm>
            <a:off x="949322" y="38100"/>
            <a:ext cx="8007356" cy="5963745"/>
          </a:xfrm>
          <a:prstGeom prst="rect">
            <a:avLst/>
          </a:prstGeom>
        </p:spPr>
      </p:pic>
    </p:spTree>
    <p:extLst>
      <p:ext uri="{BB962C8B-B14F-4D97-AF65-F5344CB8AC3E}">
        <p14:creationId xmlns:p14="http://schemas.microsoft.com/office/powerpoint/2010/main" val="216026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7A3F02C-AF24-5E45-8210-D0932BC355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3000" y="1741500"/>
            <a:ext cx="5400000" cy="337499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5F56342-545B-1670-5C9B-03C47BB75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01262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E58C2E58-A3A4-4A40-A536-66BA4E04AB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167" y="1314450"/>
            <a:ext cx="8543924" cy="4992332"/>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0B95193-0D6E-91C2-42EF-3AC0C61488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18052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FF2BEF1-C3C6-0149-B62B-8CE16B447FA3}"/>
              </a:ext>
            </a:extLst>
          </p:cNvPr>
          <p:cNvPicPr>
            <a:picLocks noChangeAspect="1"/>
          </p:cNvPicPr>
          <p:nvPr/>
        </p:nvPicPr>
        <p:blipFill>
          <a:blip r:embed="rId5"/>
          <a:stretch>
            <a:fillRect/>
          </a:stretch>
        </p:blipFill>
        <p:spPr>
          <a:xfrm>
            <a:off x="889000" y="1314450"/>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BFAFC49-7DE6-5082-54F6-F798B9F2CB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05926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EF6DA-70B4-164D-AB97-2F7F9676EB55}"/>
              </a:ext>
            </a:extLst>
          </p:cNvPr>
          <p:cNvPicPr>
            <a:picLocks noChangeAspect="1"/>
          </p:cNvPicPr>
          <p:nvPr/>
        </p:nvPicPr>
        <p:blipFill>
          <a:blip r:embed="rId5"/>
          <a:stretch>
            <a:fillRect/>
          </a:stretch>
        </p:blipFill>
        <p:spPr>
          <a:xfrm>
            <a:off x="889000" y="1314450"/>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E418399-061B-7676-1153-257F923EE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213965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nl-NL" sz="2200" dirty="0">
                <a:solidFill>
                  <a:schemeClr val="tx1"/>
                </a:solidFill>
              </a:rPr>
              <a:t>Neem nu 1 of 2 USB-sticks uit de elektronische stembus en ga naar de eerste stemcomputer in het meest linkse stemhokje.</a:t>
            </a: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nl-NL" sz="2200" dirty="0">
                <a:solidFill>
                  <a:schemeClr val="tx1"/>
                </a:solidFill>
              </a:rPr>
              <a:t>Het scherm van het voorzitterssysteem toont de volgende status:</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8039DB36-805D-8B4E-8151-C02A5663E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49245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3D5A17DC-3B53-E64A-9C7E-28977BAE65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114" y="1314450"/>
            <a:ext cx="7909386" cy="494336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48BC3FE-7B29-F87A-5B8B-48C2C809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85760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3" name="TextBox 2">
            <a:extLst>
              <a:ext uri="{FF2B5EF4-FFF2-40B4-BE49-F238E27FC236}">
                <a16:creationId xmlns:a16="http://schemas.microsoft.com/office/drawing/2014/main" id="{60624947-3592-C84A-AAB9-D6ABDD5FBECF}"/>
              </a:ext>
            </a:extLst>
          </p:cNvPr>
          <p:cNvSpPr txBox="1"/>
          <p:nvPr/>
        </p:nvSpPr>
        <p:spPr>
          <a:xfrm>
            <a:off x="8115300" y="247650"/>
            <a:ext cx="418704" cy="369332"/>
          </a:xfrm>
          <a:prstGeom prst="rect">
            <a:avLst/>
          </a:prstGeom>
          <a:noFill/>
        </p:spPr>
        <p:txBody>
          <a:bodyPr wrap="none" rtlCol="0">
            <a:spAutoFit/>
          </a:bodyPr>
          <a:lstStyle/>
          <a:p>
            <a:r>
              <a:rPr lang="en-US" dirty="0"/>
              <a:t>16</a:t>
            </a:r>
          </a:p>
        </p:txBody>
      </p:sp>
      <p:pic>
        <p:nvPicPr>
          <p:cNvPr id="5" name="Picture 4" descr="A screenshot of a cell phone&#10;&#10;Description automatically generated">
            <a:extLst>
              <a:ext uri="{FF2B5EF4-FFF2-40B4-BE49-F238E27FC236}">
                <a16:creationId xmlns:a16="http://schemas.microsoft.com/office/drawing/2014/main" id="{84FAD16E-0505-EE4A-9758-0E71F01741CF}"/>
              </a:ext>
            </a:extLst>
          </p:cNvPr>
          <p:cNvPicPr>
            <a:picLocks noChangeAspect="1"/>
          </p:cNvPicPr>
          <p:nvPr/>
        </p:nvPicPr>
        <p:blipFill>
          <a:blip r:embed="rId5"/>
          <a:stretch>
            <a:fillRect/>
          </a:stretch>
        </p:blipFill>
        <p:spPr>
          <a:xfrm>
            <a:off x="802481" y="1209537"/>
            <a:ext cx="8543925" cy="5006206"/>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97C6BE35-5F6F-E38C-1BA8-6D2390CFB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2660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Doelstellingen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Van elk onderdeel van het stemsysteem weten waarvoor het dient</a:t>
            </a:r>
          </a:p>
          <a:p>
            <a:pPr>
              <a:lnSpc>
                <a:spcPct val="150000"/>
              </a:lnSpc>
              <a:buFont typeface="Wingdings" pitchFamily="2" charset="2"/>
              <a:buChar char="§"/>
            </a:pPr>
            <a:r>
              <a:rPr lang="nl-NL" sz="2200" dirty="0">
                <a:solidFill>
                  <a:schemeClr val="tx1"/>
                </a:solidFill>
              </a:rPr>
              <a:t>Proces van opstarten tot en met afsluiten beheersen</a:t>
            </a:r>
          </a:p>
          <a:p>
            <a:pPr>
              <a:lnSpc>
                <a:spcPct val="150000"/>
              </a:lnSpc>
              <a:buFont typeface="Wingdings" pitchFamily="2" charset="2"/>
              <a:buChar char="§"/>
            </a:pPr>
            <a:r>
              <a:rPr lang="nl-NL" sz="2200" dirty="0">
                <a:solidFill>
                  <a:schemeClr val="tx1"/>
                </a:solidFill>
              </a:rPr>
              <a:t>Weten wat te doen bij problemen en incidenten</a:t>
            </a:r>
          </a:p>
          <a:p>
            <a:pPr>
              <a:lnSpc>
                <a:spcPct val="150000"/>
              </a:lnSpc>
              <a:buFont typeface="Wingdings" pitchFamily="2" charset="2"/>
              <a:buChar char="§"/>
            </a:pPr>
            <a:r>
              <a:rPr lang="nl-NL" sz="2200" dirty="0">
                <a:solidFill>
                  <a:schemeClr val="tx1"/>
                </a:solidFill>
              </a:rPr>
              <a:t>Kennis en vertrouwen ontwikkelen om bijzitters en kiezers te begeleiden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0A356A87-0B36-F008-7D0C-4141486F2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2507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rotWithShape="1">
          <a:blip r:embed="rId5"/>
          <a:srcRect t="2119" b="6209"/>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a:spLocks/>
          </p:cNvSpPr>
          <p:nvPr/>
        </p:nvSpPr>
        <p:spPr>
          <a:xfrm>
            <a:off x="696538" y="5486400"/>
            <a:ext cx="8543925" cy="88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NL" sz="2200" dirty="0">
                <a:solidFill>
                  <a:schemeClr val="tx1"/>
                </a:solidFill>
              </a:rPr>
              <a:t>Houdt de aan/uit knop ingedrukt tot het aanraakscherm informatie toont en sluit beide kleppen als het opstartproces helemaal afgerond is</a:t>
            </a:r>
          </a:p>
          <a:p>
            <a:pPr marL="457200" lvl="1" indent="0">
              <a:buFont typeface="Arial" panose="020B0604020202020204" pitchFamily="34" charset="0"/>
              <a:buNone/>
            </a:pPr>
            <a:endParaRPr lang="nl-NL" sz="2200" dirty="0">
              <a:solidFill>
                <a:schemeClr val="tx1"/>
              </a:solidFill>
            </a:endParaRPr>
          </a:p>
          <a:p>
            <a:pPr marL="457200" lvl="1" indent="0">
              <a:buFont typeface="Arial" panose="020B0604020202020204" pitchFamily="34" charset="0"/>
              <a:buNone/>
            </a:pPr>
            <a:endParaRPr lang="nl-NL" sz="2200" dirty="0">
              <a:solidFill>
                <a:schemeClr val="tx1"/>
              </a:solidFill>
            </a:endParaRPr>
          </a:p>
        </p:txBody>
      </p:sp>
      <p:sp>
        <p:nvSpPr>
          <p:cNvPr id="12" name="TextBox 11">
            <a:extLst>
              <a:ext uri="{FF2B5EF4-FFF2-40B4-BE49-F238E27FC236}">
                <a16:creationId xmlns:a16="http://schemas.microsoft.com/office/drawing/2014/main" id="{A70BC72C-ABC8-3047-B06B-551B07CD4C9C}"/>
              </a:ext>
            </a:extLst>
          </p:cNvPr>
          <p:cNvSpPr txBox="1"/>
          <p:nvPr/>
        </p:nvSpPr>
        <p:spPr>
          <a:xfrm>
            <a:off x="2186608" y="3458817"/>
            <a:ext cx="1126434" cy="369332"/>
          </a:xfrm>
          <a:prstGeom prst="rect">
            <a:avLst/>
          </a:prstGeom>
          <a:noFill/>
        </p:spPr>
        <p:txBody>
          <a:bodyPr wrap="square" rtlCol="0">
            <a:spAutoFit/>
          </a:bodyPr>
          <a:lstStyle/>
          <a:p>
            <a:pPr algn="ctr"/>
            <a:r>
              <a:rPr lang="nl-NL" dirty="0"/>
              <a:t>Aan/uit</a:t>
            </a:r>
          </a:p>
        </p:txBody>
      </p:sp>
      <p:cxnSp>
        <p:nvCxnSpPr>
          <p:cNvPr id="13" name="Straight Arrow Connector 12">
            <a:extLst>
              <a:ext uri="{FF2B5EF4-FFF2-40B4-BE49-F238E27FC236}">
                <a16:creationId xmlns:a16="http://schemas.microsoft.com/office/drawing/2014/main" id="{280F314D-173F-0A42-9D12-32513A2594B1}"/>
              </a:ext>
            </a:extLst>
          </p:cNvPr>
          <p:cNvCxnSpPr>
            <a:cxnSpLocks/>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725" y="2325758"/>
            <a:ext cx="1126434" cy="369332"/>
          </a:xfrm>
          <a:prstGeom prst="rect">
            <a:avLst/>
          </a:prstGeom>
          <a:noFill/>
        </p:spPr>
        <p:txBody>
          <a:bodyPr wrap="square" rtlCol="0">
            <a:spAutoFit/>
          </a:bodyPr>
          <a:lstStyle/>
          <a:p>
            <a:pPr algn="ctr"/>
            <a:r>
              <a:rPr lang="nl-NL" dirty="0"/>
              <a:t>USB</a:t>
            </a:r>
          </a:p>
        </p:txBody>
      </p:sp>
      <p:cxnSp>
        <p:nvCxnSpPr>
          <p:cNvPr id="15" name="Straight Arrow Connector 14">
            <a:extLst>
              <a:ext uri="{FF2B5EF4-FFF2-40B4-BE49-F238E27FC236}">
                <a16:creationId xmlns:a16="http://schemas.microsoft.com/office/drawing/2014/main" id="{DA7AA000-0E20-9C4F-88C4-1258ADB94EC2}"/>
              </a:ext>
            </a:extLst>
          </p:cNvPr>
          <p:cNvCxnSpPr>
            <a:cxnSpLocks/>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A9E03C1E-6873-B712-5599-F2EB1FA449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81447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5"/>
          <a:stretch>
            <a:fillRect/>
          </a:stretch>
        </p:blipFill>
        <p:spPr>
          <a:xfrm>
            <a:off x="3163957" y="1219199"/>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7D3FDFE-3061-486D-37DA-4079367AA8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67627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25C7494B-D5B5-6342-BF04-39ED2792CCFC}"/>
              </a:ext>
            </a:extLst>
          </p:cNvPr>
          <p:cNvPicPr>
            <a:picLocks noChangeAspect="1"/>
          </p:cNvPicPr>
          <p:nvPr/>
        </p:nvPicPr>
        <p:blipFill>
          <a:blip r:embed="rId5"/>
          <a:stretch>
            <a:fillRect/>
          </a:stretch>
        </p:blipFill>
        <p:spPr>
          <a:xfrm>
            <a:off x="3163955" y="1192692"/>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572EF48-37A4-7F99-BE9B-F79D757B5C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76316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0" name="Group 9">
            <a:extLst>
              <a:ext uri="{FF2B5EF4-FFF2-40B4-BE49-F238E27FC236}">
                <a16:creationId xmlns:a16="http://schemas.microsoft.com/office/drawing/2014/main" id="{832EF9D9-371F-8744-B65B-03C74CFA92B6}"/>
              </a:ext>
            </a:extLst>
          </p:cNvPr>
          <p:cNvGrpSpPr/>
          <p:nvPr/>
        </p:nvGrpSpPr>
        <p:grpSpPr>
          <a:xfrm>
            <a:off x="3140852" y="1284066"/>
            <a:ext cx="3600000" cy="4500000"/>
            <a:chOff x="3140852" y="1309466"/>
            <a:chExt cx="3600000" cy="4500000"/>
          </a:xfrm>
        </p:grpSpPr>
        <p:pic>
          <p:nvPicPr>
            <p:cNvPr id="11" name="Picture 10">
              <a:extLst>
                <a:ext uri="{FF2B5EF4-FFF2-40B4-BE49-F238E27FC236}">
                  <a16:creationId xmlns:a16="http://schemas.microsoft.com/office/drawing/2014/main" id="{FF5A871D-CA4E-C447-9157-E51E35F24F1E}"/>
                </a:ext>
              </a:extLst>
            </p:cNvPr>
            <p:cNvPicPr>
              <a:picLocks noChangeAspect="1"/>
            </p:cNvPicPr>
            <p:nvPr/>
          </p:nvPicPr>
          <p:blipFill>
            <a:blip r:embed="rId5"/>
            <a:stretch>
              <a:fillRect/>
            </a:stretch>
          </p:blipFill>
          <p:spPr>
            <a:xfrm>
              <a:off x="3140852" y="1309466"/>
              <a:ext cx="3600000" cy="4500000"/>
            </a:xfrm>
            <a:prstGeom prst="rect">
              <a:avLst/>
            </a:prstGeom>
          </p:spPr>
        </p:pic>
        <p:pic>
          <p:nvPicPr>
            <p:cNvPr id="12" name="Picture 11">
              <a:extLst>
                <a:ext uri="{FF2B5EF4-FFF2-40B4-BE49-F238E27FC236}">
                  <a16:creationId xmlns:a16="http://schemas.microsoft.com/office/drawing/2014/main" id="{06F4E1EC-C860-DB46-99B5-2F70EDDA9EA3}"/>
                </a:ext>
              </a:extLst>
            </p:cNvPr>
            <p:cNvPicPr>
              <a:picLocks noChangeAspect="1"/>
            </p:cNvPicPr>
            <p:nvPr/>
          </p:nvPicPr>
          <p:blipFill>
            <a:blip r:embed="rId6"/>
            <a:stretch>
              <a:fillRect/>
            </a:stretch>
          </p:blipFill>
          <p:spPr>
            <a:xfrm>
              <a:off x="3797300" y="3746500"/>
              <a:ext cx="2298700" cy="571499"/>
            </a:xfrm>
            <a:prstGeom prst="rect">
              <a:avLst/>
            </a:prstGeom>
          </p:spPr>
        </p:pic>
      </p:grpSp>
      <p:pic>
        <p:nvPicPr>
          <p:cNvPr id="3" name="Picture 723190138" descr="Afbeelding met tekst, Lettertype, logo, wit&#10;&#10;Automatisch gegenereerde beschrijving">
            <a:extLst>
              <a:ext uri="{FF2B5EF4-FFF2-40B4-BE49-F238E27FC236}">
                <a16:creationId xmlns:a16="http://schemas.microsoft.com/office/drawing/2014/main" id="{2C1697D2-884E-63C3-EBE9-2B91B0C304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66025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8" name="Group 7">
            <a:extLst>
              <a:ext uri="{FF2B5EF4-FFF2-40B4-BE49-F238E27FC236}">
                <a16:creationId xmlns:a16="http://schemas.microsoft.com/office/drawing/2014/main" id="{9A81E69E-E28B-434A-895F-37B113860EDD}"/>
              </a:ext>
            </a:extLst>
          </p:cNvPr>
          <p:cNvGrpSpPr/>
          <p:nvPr/>
        </p:nvGrpSpPr>
        <p:grpSpPr>
          <a:xfrm>
            <a:off x="3150703" y="1179444"/>
            <a:ext cx="3600000" cy="4500000"/>
            <a:chOff x="3150703" y="1179444"/>
            <a:chExt cx="3600000" cy="4500000"/>
          </a:xfrm>
        </p:grpSpPr>
        <p:pic>
          <p:nvPicPr>
            <p:cNvPr id="7" name="Picture 6">
              <a:extLst>
                <a:ext uri="{FF2B5EF4-FFF2-40B4-BE49-F238E27FC236}">
                  <a16:creationId xmlns:a16="http://schemas.microsoft.com/office/drawing/2014/main" id="{19C0CB88-2694-FA48-97DF-476BDC590759}"/>
                </a:ext>
              </a:extLst>
            </p:cNvPr>
            <p:cNvPicPr>
              <a:picLocks noChangeAspect="1"/>
            </p:cNvPicPr>
            <p:nvPr/>
          </p:nvPicPr>
          <p:blipFill>
            <a:blip r:embed="rId5"/>
            <a:stretch>
              <a:fillRect/>
            </a:stretch>
          </p:blipFill>
          <p:spPr>
            <a:xfrm>
              <a:off x="3150703" y="1179444"/>
              <a:ext cx="3600000" cy="4500000"/>
            </a:xfrm>
            <a:prstGeom prst="rect">
              <a:avLst/>
            </a:prstGeom>
          </p:spPr>
        </p:pic>
        <p:sp>
          <p:nvSpPr>
            <p:cNvPr id="5" name="Rectangle 4">
              <a:extLst>
                <a:ext uri="{FF2B5EF4-FFF2-40B4-BE49-F238E27FC236}">
                  <a16:creationId xmlns:a16="http://schemas.microsoft.com/office/drawing/2014/main" id="{31B91864-17DD-5D4D-A26B-F41C211FD828}"/>
                </a:ext>
              </a:extLst>
            </p:cNvPr>
            <p:cNvSpPr/>
            <p:nvPr/>
          </p:nvSpPr>
          <p:spPr>
            <a:xfrm>
              <a:off x="3803374" y="4359965"/>
              <a:ext cx="2332383" cy="31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D59FC933-72C3-3F4E-9CFE-9FB68F0937BC}"/>
                </a:ext>
              </a:extLst>
            </p:cNvPr>
            <p:cNvSpPr/>
            <p:nvPr/>
          </p:nvSpPr>
          <p:spPr>
            <a:xfrm>
              <a:off x="3193775" y="4896678"/>
              <a:ext cx="3498574" cy="27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 name="Picture 723190138" descr="Afbeelding met tekst, Lettertype, logo, wit&#10;&#10;Automatisch gegenereerde beschrijving">
            <a:extLst>
              <a:ext uri="{FF2B5EF4-FFF2-40B4-BE49-F238E27FC236}">
                <a16:creationId xmlns:a16="http://schemas.microsoft.com/office/drawing/2014/main" id="{BB35487C-89EA-B980-2103-43DF2B23F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75989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6" name="Picture 5">
            <a:extLst>
              <a:ext uri="{FF2B5EF4-FFF2-40B4-BE49-F238E27FC236}">
                <a16:creationId xmlns:a16="http://schemas.microsoft.com/office/drawing/2014/main" id="{3B7B0CB0-0999-1846-8FB0-0892B23B55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0300" y="2151165"/>
            <a:ext cx="5400000" cy="2582174"/>
          </a:xfrm>
          <a:prstGeom prst="rect">
            <a:avLst/>
          </a:prstGeom>
        </p:spPr>
      </p:pic>
      <p:sp>
        <p:nvSpPr>
          <p:cNvPr id="7" name="Content Placeholder 2">
            <a:extLst>
              <a:ext uri="{FF2B5EF4-FFF2-40B4-BE49-F238E27FC236}">
                <a16:creationId xmlns:a16="http://schemas.microsoft.com/office/drawing/2014/main" id="{315D9551-E1ED-5446-AC23-8FBED7AB97C1}"/>
              </a:ext>
            </a:extLst>
          </p:cNvPr>
          <p:cNvSpPr>
            <a:spLocks noGrp="1"/>
          </p:cNvSpPr>
          <p:nvPr>
            <p:ph idx="1"/>
          </p:nvPr>
        </p:nvSpPr>
        <p:spPr>
          <a:xfrm>
            <a:off x="783741" y="4895665"/>
            <a:ext cx="8543925" cy="1048945"/>
          </a:xfrm>
        </p:spPr>
        <p:txBody>
          <a:bodyPr>
            <a:noAutofit/>
          </a:bodyPr>
          <a:lstStyle/>
          <a:p>
            <a:pPr marL="0" indent="0" algn="ctr">
              <a:lnSpc>
                <a:spcPct val="100000"/>
              </a:lnSpc>
              <a:buNone/>
            </a:pPr>
            <a:r>
              <a:rPr lang="nl-NL" sz="2200" dirty="0">
                <a:solidFill>
                  <a:schemeClr val="tx1"/>
                </a:solidFill>
              </a:rPr>
              <a:t>Houdt de aan/uit knop ingedrukt tot het aanraakscherm informatie toont en sluit beide kleppen (optioneel met sleutel 1005) als het opstartproces helemaal afgerond is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cxnSp>
        <p:nvCxnSpPr>
          <p:cNvPr id="4" name="Straight Arrow Connector 3">
            <a:extLst>
              <a:ext uri="{FF2B5EF4-FFF2-40B4-BE49-F238E27FC236}">
                <a16:creationId xmlns:a16="http://schemas.microsoft.com/office/drawing/2014/main" id="{741D63D7-9855-0748-A0EF-563D767DAD0F}"/>
              </a:ext>
            </a:extLst>
          </p:cNvPr>
          <p:cNvCxnSpPr/>
          <p:nvPr/>
        </p:nvCxnSpPr>
        <p:spPr>
          <a:xfrm flipH="1">
            <a:off x="6096000" y="149749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C14500-9261-F44F-879A-47E48F084D2B}"/>
              </a:ext>
            </a:extLst>
          </p:cNvPr>
          <p:cNvSpPr txBox="1"/>
          <p:nvPr/>
        </p:nvSpPr>
        <p:spPr>
          <a:xfrm>
            <a:off x="6559826" y="1152938"/>
            <a:ext cx="1126434" cy="369332"/>
          </a:xfrm>
          <a:prstGeom prst="rect">
            <a:avLst/>
          </a:prstGeom>
          <a:noFill/>
        </p:spPr>
        <p:txBody>
          <a:bodyPr wrap="square" rtlCol="0">
            <a:spAutoFit/>
          </a:bodyPr>
          <a:lstStyle/>
          <a:p>
            <a:pPr algn="ctr"/>
            <a:r>
              <a:rPr lang="nl-NL" dirty="0"/>
              <a:t>Aan/uit</a:t>
            </a:r>
          </a:p>
        </p:txBody>
      </p:sp>
      <p:cxnSp>
        <p:nvCxnSpPr>
          <p:cNvPr id="11" name="Straight Arrow Connector 10">
            <a:extLst>
              <a:ext uri="{FF2B5EF4-FFF2-40B4-BE49-F238E27FC236}">
                <a16:creationId xmlns:a16="http://schemas.microsoft.com/office/drawing/2014/main" id="{24D76DF6-3329-C640-BBEC-3B05408B1746}"/>
              </a:ext>
            </a:extLst>
          </p:cNvPr>
          <p:cNvCxnSpPr/>
          <p:nvPr/>
        </p:nvCxnSpPr>
        <p:spPr>
          <a:xfrm flipH="1">
            <a:off x="4538869" y="146436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B9C126-2E74-7C49-A8C3-CD5D38DD7091}"/>
              </a:ext>
            </a:extLst>
          </p:cNvPr>
          <p:cNvSpPr txBox="1"/>
          <p:nvPr/>
        </p:nvSpPr>
        <p:spPr>
          <a:xfrm>
            <a:off x="4976194" y="1119810"/>
            <a:ext cx="1126434" cy="369332"/>
          </a:xfrm>
          <a:prstGeom prst="rect">
            <a:avLst/>
          </a:prstGeom>
          <a:noFill/>
        </p:spPr>
        <p:txBody>
          <a:bodyPr wrap="square" rtlCol="0">
            <a:spAutoFit/>
          </a:bodyPr>
          <a:lstStyle/>
          <a:p>
            <a:pPr algn="ctr"/>
            <a:r>
              <a:rPr lang="nl-NL" dirty="0"/>
              <a:t>USB</a:t>
            </a:r>
          </a:p>
        </p:txBody>
      </p:sp>
      <p:pic>
        <p:nvPicPr>
          <p:cNvPr id="3" name="Picture 723190138" descr="Afbeelding met tekst, Lettertype, logo, wit&#10;&#10;Automatisch gegenereerde beschrijving">
            <a:extLst>
              <a:ext uri="{FF2B5EF4-FFF2-40B4-BE49-F238E27FC236}">
                <a16:creationId xmlns:a16="http://schemas.microsoft.com/office/drawing/2014/main" id="{78B69390-B2BD-E3AF-E15A-4C06F02C6D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67913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5"/>
          <a:stretch>
            <a:fillRect/>
          </a:stretch>
        </p:blipFill>
        <p:spPr>
          <a:xfrm>
            <a:off x="3163957" y="1219199"/>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C112716-8A37-88C9-8DFA-27CB260A6F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607527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2F6A119B-AB79-564E-9136-192198A0492D}"/>
              </a:ext>
            </a:extLst>
          </p:cNvPr>
          <p:cNvPicPr>
            <a:picLocks noChangeAspect="1"/>
          </p:cNvPicPr>
          <p:nvPr/>
        </p:nvPicPr>
        <p:blipFill>
          <a:blip r:embed="rId5"/>
          <a:stretch>
            <a:fillRect/>
          </a:stretch>
        </p:blipFill>
        <p:spPr>
          <a:xfrm>
            <a:off x="3166252" y="1192696"/>
            <a:ext cx="4197074" cy="524634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E8C6F86-B200-92A3-079A-94A68C787A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250020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11" name="Group 10">
            <a:extLst>
              <a:ext uri="{FF2B5EF4-FFF2-40B4-BE49-F238E27FC236}">
                <a16:creationId xmlns:a16="http://schemas.microsoft.com/office/drawing/2014/main" id="{982476A1-F66F-0543-8915-D373C7E96FDA}"/>
              </a:ext>
            </a:extLst>
          </p:cNvPr>
          <p:cNvGrpSpPr/>
          <p:nvPr/>
        </p:nvGrpSpPr>
        <p:grpSpPr>
          <a:xfrm>
            <a:off x="3140852" y="978353"/>
            <a:ext cx="4390916" cy="5267041"/>
            <a:chOff x="3140852" y="1205948"/>
            <a:chExt cx="3600000" cy="4500000"/>
          </a:xfrm>
        </p:grpSpPr>
        <p:pic>
          <p:nvPicPr>
            <p:cNvPr id="7" name="Picture 6">
              <a:extLst>
                <a:ext uri="{FF2B5EF4-FFF2-40B4-BE49-F238E27FC236}">
                  <a16:creationId xmlns:a16="http://schemas.microsoft.com/office/drawing/2014/main" id="{8CDFEF6C-74C9-A343-B172-CD3EA1676C72}"/>
                </a:ext>
              </a:extLst>
            </p:cNvPr>
            <p:cNvPicPr>
              <a:picLocks noChangeAspect="1"/>
            </p:cNvPicPr>
            <p:nvPr/>
          </p:nvPicPr>
          <p:blipFill>
            <a:blip r:embed="rId5"/>
            <a:stretch>
              <a:fillRect/>
            </a:stretch>
          </p:blipFill>
          <p:spPr>
            <a:xfrm>
              <a:off x="3140852" y="1205948"/>
              <a:ext cx="3600000" cy="4500000"/>
            </a:xfrm>
            <a:prstGeom prst="rect">
              <a:avLst/>
            </a:prstGeom>
          </p:spPr>
        </p:pic>
        <p:pic>
          <p:nvPicPr>
            <p:cNvPr id="13" name="Picture 12">
              <a:extLst>
                <a:ext uri="{FF2B5EF4-FFF2-40B4-BE49-F238E27FC236}">
                  <a16:creationId xmlns:a16="http://schemas.microsoft.com/office/drawing/2014/main" id="{D67984C3-E782-3E4B-B579-ECD3BCD43A2B}"/>
                </a:ext>
              </a:extLst>
            </p:cNvPr>
            <p:cNvPicPr>
              <a:picLocks noChangeAspect="1"/>
            </p:cNvPicPr>
            <p:nvPr/>
          </p:nvPicPr>
          <p:blipFill>
            <a:blip r:embed="rId6"/>
            <a:stretch>
              <a:fillRect/>
            </a:stretch>
          </p:blipFill>
          <p:spPr>
            <a:xfrm>
              <a:off x="3797300" y="3746500"/>
              <a:ext cx="2298700" cy="571499"/>
            </a:xfrm>
            <a:prstGeom prst="rect">
              <a:avLst/>
            </a:prstGeom>
          </p:spPr>
        </p:pic>
      </p:grpSp>
      <p:pic>
        <p:nvPicPr>
          <p:cNvPr id="3" name="Picture 723190138" descr="Afbeelding met tekst, Lettertype, logo, wit&#10;&#10;Automatisch gegenereerde beschrijving">
            <a:extLst>
              <a:ext uri="{FF2B5EF4-FFF2-40B4-BE49-F238E27FC236}">
                <a16:creationId xmlns:a16="http://schemas.microsoft.com/office/drawing/2014/main" id="{6784D8AB-E6F0-9CF5-F182-84B156542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448025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stemcomputer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grpSp>
        <p:nvGrpSpPr>
          <p:cNvPr id="6" name="Group 5">
            <a:extLst>
              <a:ext uri="{FF2B5EF4-FFF2-40B4-BE49-F238E27FC236}">
                <a16:creationId xmlns:a16="http://schemas.microsoft.com/office/drawing/2014/main" id="{D549F28D-AF8C-0444-8E90-87EB87298D0E}"/>
              </a:ext>
            </a:extLst>
          </p:cNvPr>
          <p:cNvGrpSpPr/>
          <p:nvPr/>
        </p:nvGrpSpPr>
        <p:grpSpPr>
          <a:xfrm>
            <a:off x="3321441" y="806068"/>
            <a:ext cx="4475021" cy="5245863"/>
            <a:chOff x="3153000" y="1179000"/>
            <a:chExt cx="3600000" cy="4500000"/>
          </a:xfrm>
        </p:grpSpPr>
        <p:pic>
          <p:nvPicPr>
            <p:cNvPr id="4" name="Picture 3">
              <a:extLst>
                <a:ext uri="{FF2B5EF4-FFF2-40B4-BE49-F238E27FC236}">
                  <a16:creationId xmlns:a16="http://schemas.microsoft.com/office/drawing/2014/main" id="{D5B4049B-9C31-2646-B418-809C775C5E49}"/>
                </a:ext>
              </a:extLst>
            </p:cNvPr>
            <p:cNvPicPr>
              <a:picLocks noChangeAspect="1"/>
            </p:cNvPicPr>
            <p:nvPr/>
          </p:nvPicPr>
          <p:blipFill>
            <a:blip r:embed="rId5"/>
            <a:stretch>
              <a:fillRect/>
            </a:stretch>
          </p:blipFill>
          <p:spPr>
            <a:xfrm>
              <a:off x="3153000" y="1179000"/>
              <a:ext cx="3600000" cy="4500000"/>
            </a:xfrm>
            <a:prstGeom prst="rect">
              <a:avLst/>
            </a:prstGeom>
          </p:spPr>
        </p:pic>
        <p:sp>
          <p:nvSpPr>
            <p:cNvPr id="5" name="Rectangle 4">
              <a:extLst>
                <a:ext uri="{FF2B5EF4-FFF2-40B4-BE49-F238E27FC236}">
                  <a16:creationId xmlns:a16="http://schemas.microsoft.com/office/drawing/2014/main" id="{31B91864-17DD-5D4D-A26B-F41C211FD828}"/>
                </a:ext>
              </a:extLst>
            </p:cNvPr>
            <p:cNvSpPr/>
            <p:nvPr/>
          </p:nvSpPr>
          <p:spPr>
            <a:xfrm>
              <a:off x="3803374" y="4359965"/>
              <a:ext cx="2332383" cy="31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D59FC933-72C3-3F4E-9CFE-9FB68F0937BC}"/>
                </a:ext>
              </a:extLst>
            </p:cNvPr>
            <p:cNvSpPr/>
            <p:nvPr/>
          </p:nvSpPr>
          <p:spPr>
            <a:xfrm>
              <a:off x="3193775" y="4896678"/>
              <a:ext cx="3498574" cy="27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 name="Picture 723190138" descr="Afbeelding met tekst, Lettertype, logo, wit&#10;&#10;Automatisch gegenereerde beschrijving">
            <a:extLst>
              <a:ext uri="{FF2B5EF4-FFF2-40B4-BE49-F238E27FC236}">
                <a16:creationId xmlns:a16="http://schemas.microsoft.com/office/drawing/2014/main" id="{687AC9E4-5C59-19AB-8521-5D2166177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50350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Wat is het belang van de training</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nl-NL" sz="2200" dirty="0">
                <a:solidFill>
                  <a:schemeClr val="tx1"/>
                </a:solidFill>
              </a:rPr>
              <a:t>Beter opgeleide voorzitters zijn beter in staat hun taken uit te voeren</a:t>
            </a:r>
          </a:p>
          <a:p>
            <a:pPr>
              <a:lnSpc>
                <a:spcPct val="150000"/>
              </a:lnSpc>
              <a:buFont typeface="Wingdings" pitchFamily="2" charset="2"/>
              <a:buChar char="§"/>
            </a:pPr>
            <a:r>
              <a:rPr lang="nl-NL" sz="2200" dirty="0">
                <a:solidFill>
                  <a:schemeClr val="tx1"/>
                </a:solidFill>
              </a:rPr>
              <a:t>Bijzitters worden beter begeleid en aangestuurd</a:t>
            </a:r>
          </a:p>
          <a:p>
            <a:pPr>
              <a:lnSpc>
                <a:spcPct val="150000"/>
              </a:lnSpc>
              <a:buFont typeface="Wingdings" pitchFamily="2" charset="2"/>
              <a:buChar char="§"/>
            </a:pPr>
            <a:r>
              <a:rPr lang="nl-NL" sz="2200" dirty="0">
                <a:solidFill>
                  <a:schemeClr val="tx1"/>
                </a:solidFill>
              </a:rPr>
              <a:t>Kiezers worden beter door het stemproces geleid</a:t>
            </a:r>
          </a:p>
          <a:p>
            <a:pPr>
              <a:lnSpc>
                <a:spcPct val="150000"/>
              </a:lnSpc>
              <a:buFont typeface="Wingdings" pitchFamily="2" charset="2"/>
              <a:buChar char="§"/>
            </a:pPr>
            <a:r>
              <a:rPr lang="nl-NL" sz="2200" dirty="0">
                <a:solidFill>
                  <a:schemeClr val="tx1"/>
                </a:solidFill>
              </a:rPr>
              <a:t>Beter opleiden leidt tot een soepeler verloop van de stemming in het stembureau en het terugdringen van niet noodzakelijke interventies</a:t>
            </a: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B401D0A8-3CB1-7A22-BE11-A9581087A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513942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tx1"/>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tx1"/>
                </a:solidFill>
              </a:rPr>
              <a:t>Terugsteken USB-stick in de elektronische stembus</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EF63682-AC8D-C881-92B1-148679D0DB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04035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DD24EDA-7BBD-524B-B245-AA4E81EBF87A}"/>
              </a:ext>
            </a:extLst>
          </p:cNvPr>
          <p:cNvPicPr>
            <a:picLocks noChangeAspect="1"/>
          </p:cNvPicPr>
          <p:nvPr/>
        </p:nvPicPr>
        <p:blipFill>
          <a:blip r:embed="rId5"/>
          <a:stretch>
            <a:fillRect/>
          </a:stretch>
        </p:blipFill>
        <p:spPr>
          <a:xfrm>
            <a:off x="889000" y="1350545"/>
            <a:ext cx="8128000" cy="508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6D237E7-2258-9558-1D2E-EE62EFF6C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637550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25055E69-F326-9646-BB34-C93D81B5A3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252" y="1742061"/>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41E5796-901A-1D4B-8F2D-417DCFFD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91837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Terugsteken van USB-stick elektronische stembus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06E93465-7D16-CE4D-AE9B-3FB33D814F77}"/>
              </a:ext>
            </a:extLst>
          </p:cNvPr>
          <p:cNvPicPr>
            <a:picLocks noChangeAspect="1"/>
          </p:cNvPicPr>
          <p:nvPr/>
        </p:nvPicPr>
        <p:blipFill>
          <a:blip r:embed="rId5"/>
          <a:stretch>
            <a:fillRect/>
          </a:stretch>
        </p:blipFill>
        <p:spPr>
          <a:xfrm>
            <a:off x="681037" y="1314450"/>
            <a:ext cx="8543925" cy="5006206"/>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B49F06E-C2A5-D250-BE11-1C6E492B6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150011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bg1">
                    <a:lumMod val="50000"/>
                  </a:schemeClr>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bg1">
                    <a:lumMod val="50000"/>
                  </a:schemeClr>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tx1"/>
                </a:solidFill>
              </a:rPr>
              <a:t>Stemming openen</a:t>
            </a:r>
          </a:p>
          <a:p>
            <a:pPr marL="0" indent="0">
              <a:lnSpc>
                <a:spcPct val="150000"/>
              </a:lnSpc>
              <a:buNone/>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E257F7C-8653-CB85-B52F-203A392704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42117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openen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9322FCDE-5ABC-6F4C-90E0-681E1E5D3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2763" y="1746725"/>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AA61521-9437-00F9-F46E-4F9F2C50BE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736765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openen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6326A49-AD80-1D47-8BE8-C4764ABC5C14}"/>
              </a:ext>
            </a:extLst>
          </p:cNvPr>
          <p:cNvPicPr>
            <a:picLocks noChangeAspect="1"/>
          </p:cNvPicPr>
          <p:nvPr/>
        </p:nvPicPr>
        <p:blipFill>
          <a:blip r:embed="rId5"/>
          <a:stretch>
            <a:fillRect/>
          </a:stretch>
        </p:blipFill>
        <p:spPr>
          <a:xfrm>
            <a:off x="770563" y="1314450"/>
            <a:ext cx="8364873" cy="490129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B588C3F-72C0-B206-159B-AA0DD8C4F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39434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Opstarten stembureau</a:t>
            </a:r>
            <a:endParaRPr lang="nl-NL"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nl-NL" sz="2200" dirty="0">
                <a:solidFill>
                  <a:schemeClr val="bg1">
                    <a:lumMod val="50000"/>
                  </a:schemeClr>
                </a:solidFill>
              </a:rPr>
              <a:t>Open verzegelde envelop USB-sticks (2 stuks)</a:t>
            </a:r>
          </a:p>
          <a:p>
            <a:pPr marL="457200" indent="-457200">
              <a:lnSpc>
                <a:spcPct val="100000"/>
              </a:lnSpc>
              <a:spcBef>
                <a:spcPts val="400"/>
              </a:spcBef>
              <a:buFont typeface="+mj-lt"/>
              <a:buAutoNum type="arabicPeriod"/>
            </a:pPr>
            <a:r>
              <a:rPr lang="nl-NL" sz="2200" dirty="0">
                <a:solidFill>
                  <a:schemeClr val="bg1">
                    <a:lumMod val="50000"/>
                  </a:schemeClr>
                </a:solidFill>
              </a:rPr>
              <a:t>Open verzegelde envelop stembureau code + wachtwoord</a:t>
            </a:r>
          </a:p>
          <a:p>
            <a:pPr marL="457200" indent="-457200">
              <a:lnSpc>
                <a:spcPct val="100000"/>
              </a:lnSpc>
              <a:spcBef>
                <a:spcPts val="400"/>
              </a:spcBef>
              <a:buFont typeface="+mj-lt"/>
              <a:buAutoNum type="arabicPeriod"/>
            </a:pPr>
            <a:r>
              <a:rPr lang="nl-NL" sz="2200" dirty="0">
                <a:solidFill>
                  <a:schemeClr val="bg1">
                    <a:lumMod val="50000"/>
                  </a:schemeClr>
                </a:solidFill>
              </a:rPr>
              <a:t>Steek beide USB-sticks in de elektronische stembus (E3 + E4)</a:t>
            </a:r>
          </a:p>
          <a:p>
            <a:pPr marL="457200" indent="-457200">
              <a:lnSpc>
                <a:spcPct val="100000"/>
              </a:lnSpc>
              <a:spcBef>
                <a:spcPts val="400"/>
              </a:spcBef>
              <a:buFont typeface="+mj-lt"/>
              <a:buAutoNum type="arabicPeriod"/>
            </a:pPr>
            <a:r>
              <a:rPr lang="nl-NL" sz="2200" dirty="0">
                <a:solidFill>
                  <a:schemeClr val="bg1">
                    <a:lumMod val="50000"/>
                  </a:schemeClr>
                </a:solidFill>
              </a:rPr>
              <a:t>Start voorzitterssysteem op</a:t>
            </a:r>
          </a:p>
          <a:p>
            <a:pPr marL="457200" indent="-457200">
              <a:lnSpc>
                <a:spcPct val="100000"/>
              </a:lnSpc>
              <a:spcBef>
                <a:spcPts val="400"/>
              </a:spcBef>
              <a:buFont typeface="+mj-lt"/>
              <a:buAutoNum type="arabicPeriod"/>
            </a:pPr>
            <a:r>
              <a:rPr lang="nl-NL" sz="2200" dirty="0">
                <a:solidFill>
                  <a:schemeClr val="bg1">
                    <a:lumMod val="50000"/>
                  </a:schemeClr>
                </a:solidFill>
              </a:rPr>
              <a:t>Op instructie opstarten stemcomputer met 1 of 2 USB-sticks</a:t>
            </a:r>
          </a:p>
          <a:p>
            <a:pPr marL="457200" indent="-457200">
              <a:lnSpc>
                <a:spcPct val="100000"/>
              </a:lnSpc>
              <a:spcBef>
                <a:spcPts val="400"/>
              </a:spcBef>
              <a:buFont typeface="+mj-lt"/>
              <a:buAutoNum type="arabicPeriod"/>
            </a:pPr>
            <a:r>
              <a:rPr lang="nl-NL" sz="2200" dirty="0">
                <a:solidFill>
                  <a:schemeClr val="bg1">
                    <a:lumMod val="50000"/>
                  </a:schemeClr>
                </a:solidFill>
              </a:rPr>
              <a:t>Doorgaan met stap 5 totdat alle stemcomputers zijn opgestart</a:t>
            </a:r>
          </a:p>
          <a:p>
            <a:pPr marL="457200" indent="-457200">
              <a:lnSpc>
                <a:spcPct val="100000"/>
              </a:lnSpc>
              <a:spcBef>
                <a:spcPts val="400"/>
              </a:spcBef>
              <a:buFont typeface="+mj-lt"/>
              <a:buAutoNum type="arabicPeriod"/>
            </a:pPr>
            <a:r>
              <a:rPr lang="nl-NL" sz="2200" dirty="0">
                <a:solidFill>
                  <a:schemeClr val="bg1">
                    <a:lumMod val="50000"/>
                  </a:schemeClr>
                </a:solidFill>
              </a:rPr>
              <a:t>Terugsteken USB-stick in de elektronische stembus</a:t>
            </a:r>
          </a:p>
          <a:p>
            <a:pPr marL="457200" indent="-457200">
              <a:lnSpc>
                <a:spcPct val="100000"/>
              </a:lnSpc>
              <a:spcBef>
                <a:spcPts val="400"/>
              </a:spcBef>
              <a:buFont typeface="+mj-lt"/>
              <a:buAutoNum type="arabicPeriod"/>
            </a:pPr>
            <a:r>
              <a:rPr lang="nl-NL" sz="2200" dirty="0">
                <a:solidFill>
                  <a:schemeClr val="bg1">
                    <a:lumMod val="50000"/>
                  </a:schemeClr>
                </a:solidFill>
              </a:rPr>
              <a:t>Stemming openen</a:t>
            </a:r>
          </a:p>
          <a:p>
            <a:pPr marL="457200" indent="-457200">
              <a:lnSpc>
                <a:spcPct val="100000"/>
              </a:lnSpc>
              <a:spcBef>
                <a:spcPts val="400"/>
              </a:spcBef>
              <a:buFont typeface="+mj-lt"/>
              <a:buAutoNum type="arabicPeriod"/>
            </a:pPr>
            <a:r>
              <a:rPr lang="nl-NL" sz="2200" dirty="0">
                <a:solidFill>
                  <a:schemeClr val="tx1"/>
                </a:solidFill>
              </a:rPr>
              <a:t>Voorzitters + bijzitters nemen positie in en er kan test gestemd worden</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2064DA4-B5CA-7311-72C5-F5DD72C70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362977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Stemmen van de Voorzitter en bijzitters/ 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pic>
        <p:nvPicPr>
          <p:cNvPr id="3" name="Picture 723190138" descr="Afbeelding met tekst, Lettertype, logo, wit&#10;&#10;Automatisch gegenereerde beschrijving">
            <a:extLst>
              <a:ext uri="{FF2B5EF4-FFF2-40B4-BE49-F238E27FC236}">
                <a16:creationId xmlns:a16="http://schemas.microsoft.com/office/drawing/2014/main" id="{557607F5-C374-9A7A-BF8C-CDA4BB9BD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685920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BA779E43-599D-DB4C-AC20-6170EC3ACA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7577" y="1756276"/>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7885925-8B1B-6DDD-F6E1-1B967F339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94837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Praktisch deel</a:t>
            </a:r>
          </a:p>
          <a:p>
            <a:pPr marL="342900" indent="-342900">
              <a:lnSpc>
                <a:spcPct val="150000"/>
              </a:lnSpc>
              <a:buClr>
                <a:schemeClr val="bg1"/>
              </a:buClr>
              <a:buFont typeface="Wingdings" panose="05000000000000000000" pitchFamily="2" charset="2"/>
              <a:buChar char="§"/>
            </a:pPr>
            <a:r>
              <a:rPr lang="nl-NL" sz="2800" dirty="0">
                <a:solidFill>
                  <a:schemeClr val="tx1">
                    <a:lumMod val="75000"/>
                    <a:lumOff val="25000"/>
                  </a:schemeClr>
                </a:solidFill>
                <a:ea typeface="Open Sans Light" charset="0"/>
                <a:cs typeface="Open Sans Light" charset="0"/>
              </a:rPr>
              <a:t>Afsluitend deel</a:t>
            </a:r>
          </a:p>
        </p:txBody>
      </p:sp>
      <p:pic>
        <p:nvPicPr>
          <p:cNvPr id="3" name="Picture 723190138" descr="Afbeelding met tekst, Lettertype, logo, wit&#10;&#10;Automatisch gegenereerde beschrijving">
            <a:extLst>
              <a:ext uri="{FF2B5EF4-FFF2-40B4-BE49-F238E27FC236}">
                <a16:creationId xmlns:a16="http://schemas.microsoft.com/office/drawing/2014/main" id="{8FB8B758-DE8C-4624-DD67-71BD7F05C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16566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186D62C-38C9-1B8C-87CC-CD50B06778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4" name="Afbeelding 3" descr="Afbeelding met tekst, schermopname, software, Computerpictogram&#10;&#10;Automatisch gegenereerde beschrijving">
            <a:extLst>
              <a:ext uri="{FF2B5EF4-FFF2-40B4-BE49-F238E27FC236}">
                <a16:creationId xmlns:a16="http://schemas.microsoft.com/office/drawing/2014/main" id="{4C9876A3-3156-62F0-107E-DE9C1A394EC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007" y="1507490"/>
            <a:ext cx="7964646" cy="5024026"/>
          </a:xfrm>
          <a:prstGeom prst="rect">
            <a:avLst/>
          </a:prstGeom>
          <a:noFill/>
          <a:ln>
            <a:noFill/>
          </a:ln>
        </p:spPr>
      </p:pic>
    </p:spTree>
    <p:extLst>
      <p:ext uri="{BB962C8B-B14F-4D97-AF65-F5344CB8AC3E}">
        <p14:creationId xmlns:p14="http://schemas.microsoft.com/office/powerpoint/2010/main" val="352800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F753527-5DCA-1DE8-79DD-0E9E9ECC98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4" name="Afbeelding 3" descr="Afbeelding met tekst, schermopname, software, Computerpictogram&#10;&#10;Automatisch gegenereerde beschrijving">
            <a:extLst>
              <a:ext uri="{FF2B5EF4-FFF2-40B4-BE49-F238E27FC236}">
                <a16:creationId xmlns:a16="http://schemas.microsoft.com/office/drawing/2014/main" id="{78D6BE31-9F32-8951-E49A-66F7774D082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60" y="1394029"/>
            <a:ext cx="7850080" cy="4904745"/>
          </a:xfrm>
          <a:prstGeom prst="rect">
            <a:avLst/>
          </a:prstGeom>
          <a:noFill/>
          <a:ln>
            <a:noFill/>
          </a:ln>
        </p:spPr>
      </p:pic>
    </p:spTree>
    <p:extLst>
      <p:ext uri="{BB962C8B-B14F-4D97-AF65-F5344CB8AC3E}">
        <p14:creationId xmlns:p14="http://schemas.microsoft.com/office/powerpoint/2010/main" val="405724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0995A672-4560-8C48-9A4E-A970435BE0DB}"/>
              </a:ext>
            </a:extLst>
          </p:cNvPr>
          <p:cNvPicPr>
            <a:picLocks noChangeAspect="1"/>
          </p:cNvPicPr>
          <p:nvPr/>
        </p:nvPicPr>
        <p:blipFill>
          <a:blip r:embed="rId5"/>
          <a:stretch>
            <a:fillRect/>
          </a:stretch>
        </p:blipFill>
        <p:spPr>
          <a:xfrm>
            <a:off x="559593" y="1175657"/>
            <a:ext cx="8786813" cy="514852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66ACAA8-2E4D-3E70-31BE-FBAF88D53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548758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9A134ED-2370-EA69-980D-157C9C1E3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4" name="Afbeelding 3" descr="Afbeelding met tekst, schermopname, software, Computerpictogram&#10;&#10;Automatisch gegenereerde beschrijving">
            <a:extLst>
              <a:ext uri="{FF2B5EF4-FFF2-40B4-BE49-F238E27FC236}">
                <a16:creationId xmlns:a16="http://schemas.microsoft.com/office/drawing/2014/main" id="{BC5761C3-EFAF-AA2B-C4BC-E7CD4877DEC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903" y="1566492"/>
            <a:ext cx="7765910" cy="4549828"/>
          </a:xfrm>
          <a:prstGeom prst="rect">
            <a:avLst/>
          </a:prstGeom>
          <a:noFill/>
          <a:ln>
            <a:noFill/>
          </a:ln>
        </p:spPr>
      </p:pic>
    </p:spTree>
    <p:extLst>
      <p:ext uri="{BB962C8B-B14F-4D97-AF65-F5344CB8AC3E}">
        <p14:creationId xmlns:p14="http://schemas.microsoft.com/office/powerpoint/2010/main" val="4198908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Kaarten activeren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4279164-CADC-746A-8935-AFDF75C8F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4" name="Afbeelding 3" descr="Afbeelding met tekst, schermopname, software, Webpagina&#10;&#10;Automatisch gegenereerde beschrijving">
            <a:extLst>
              <a:ext uri="{FF2B5EF4-FFF2-40B4-BE49-F238E27FC236}">
                <a16:creationId xmlns:a16="http://schemas.microsoft.com/office/drawing/2014/main" id="{8B0A9AD7-A7FB-4F89-2069-212F4F02DC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2692" y="1608140"/>
            <a:ext cx="7460615" cy="4720822"/>
          </a:xfrm>
          <a:prstGeom prst="rect">
            <a:avLst/>
          </a:prstGeom>
          <a:noFill/>
          <a:ln>
            <a:noFill/>
          </a:ln>
        </p:spPr>
      </p:pic>
    </p:spTree>
    <p:extLst>
      <p:ext uri="{BB962C8B-B14F-4D97-AF65-F5344CB8AC3E}">
        <p14:creationId xmlns:p14="http://schemas.microsoft.com/office/powerpoint/2010/main" val="3735523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Stemmen van de voorzitter en bijzitters</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3" name="TextBox 2">
            <a:extLst>
              <a:ext uri="{FF2B5EF4-FFF2-40B4-BE49-F238E27FC236}">
                <a16:creationId xmlns:a16="http://schemas.microsoft.com/office/drawing/2014/main" id="{C9DE3CAF-D3A5-9B45-92FE-87066DFA9DE7}"/>
              </a:ext>
            </a:extLst>
          </p:cNvPr>
          <p:cNvSpPr txBox="1"/>
          <p:nvPr/>
        </p:nvSpPr>
        <p:spPr>
          <a:xfrm>
            <a:off x="433280" y="1322790"/>
            <a:ext cx="9122950" cy="1754326"/>
          </a:xfrm>
          <a:prstGeom prst="rect">
            <a:avLst/>
          </a:prstGeom>
          <a:noFill/>
        </p:spPr>
        <p:txBody>
          <a:bodyPr wrap="square" rtlCol="0">
            <a:spAutoFit/>
          </a:bodyPr>
          <a:lstStyle/>
          <a:p>
            <a:r>
              <a:rPr lang="en-US" dirty="0"/>
              <a:t>Het </a:t>
            </a:r>
            <a:r>
              <a:rPr lang="en-US" dirty="0" err="1"/>
              <a:t>stemmen</a:t>
            </a:r>
            <a:r>
              <a:rPr lang="en-US" dirty="0"/>
              <a:t> van de </a:t>
            </a:r>
            <a:r>
              <a:rPr lang="en-US" dirty="0" err="1"/>
              <a:t>voorzitter</a:t>
            </a:r>
            <a:r>
              <a:rPr lang="en-US" dirty="0"/>
              <a:t> </a:t>
            </a:r>
            <a:r>
              <a:rPr lang="en-US" dirty="0" err="1"/>
              <a:t>en</a:t>
            </a:r>
            <a:r>
              <a:rPr lang="en-US" dirty="0"/>
              <a:t> </a:t>
            </a:r>
            <a:r>
              <a:rPr lang="en-US" dirty="0" err="1"/>
              <a:t>bijzitters</a:t>
            </a:r>
            <a:r>
              <a:rPr lang="en-US" dirty="0"/>
              <a:t> </a:t>
            </a:r>
            <a:r>
              <a:rPr lang="en-US" dirty="0" err="1"/>
              <a:t>gaat</a:t>
            </a:r>
            <a:r>
              <a:rPr lang="en-US" dirty="0"/>
              <a:t> </a:t>
            </a:r>
            <a:r>
              <a:rPr lang="en-US" dirty="0" err="1"/>
              <a:t>volgens</a:t>
            </a:r>
            <a:r>
              <a:rPr lang="en-US" dirty="0"/>
              <a:t> de procedure </a:t>
            </a:r>
            <a:r>
              <a:rPr lang="en-US" dirty="0" err="1"/>
              <a:t>omschreven</a:t>
            </a:r>
            <a:r>
              <a:rPr lang="en-US" dirty="0"/>
              <a:t> door het IBZ</a:t>
            </a:r>
          </a:p>
          <a:p>
            <a:endParaRPr lang="en-US" dirty="0"/>
          </a:p>
          <a:p>
            <a:pPr algn="l"/>
            <a:r>
              <a:rPr lang="nl-NL" sz="1800" b="1" i="0" u="none" strike="noStrike" baseline="0" dirty="0">
                <a:solidFill>
                  <a:srgbClr val="404040"/>
                </a:solidFill>
                <a:latin typeface="Calibri-Bold"/>
              </a:rPr>
              <a:t>Stemming van de bureauleden</a:t>
            </a:r>
            <a:r>
              <a:rPr lang="nl-NL" sz="1800" b="0" i="0" u="none" strike="noStrike" baseline="0" dirty="0">
                <a:solidFill>
                  <a:srgbClr val="404040"/>
                </a:solidFill>
                <a:latin typeface="Calibri" panose="020F0502020204030204" pitchFamily="34" charset="0"/>
              </a:rPr>
              <a:t>: De leden brengen in het geheim hun stem uit, elk in een ander stemhokje in de mate van het mogelijke. Daarna controleren ze hun stem met de handscanner en vervolgens scannen ze hun ticket op de stembusscanner. Hun stem wordt op die manier opgeslagen en geteld.</a:t>
            </a:r>
            <a:endParaRPr lang="en-US" dirty="0"/>
          </a:p>
        </p:txBody>
      </p:sp>
      <p:sp>
        <p:nvSpPr>
          <p:cNvPr id="4" name="TextBox 3">
            <a:extLst>
              <a:ext uri="{FF2B5EF4-FFF2-40B4-BE49-F238E27FC236}">
                <a16:creationId xmlns:a16="http://schemas.microsoft.com/office/drawing/2014/main" id="{0197CAD3-C3F2-E743-BCC8-FE50DFFFA12B}"/>
              </a:ext>
            </a:extLst>
          </p:cNvPr>
          <p:cNvSpPr txBox="1"/>
          <p:nvPr/>
        </p:nvSpPr>
        <p:spPr>
          <a:xfrm>
            <a:off x="2521191" y="5481837"/>
            <a:ext cx="6902791" cy="646331"/>
          </a:xfrm>
          <a:prstGeom prst="rect">
            <a:avLst/>
          </a:prstGeom>
          <a:noFill/>
        </p:spPr>
        <p:txBody>
          <a:bodyPr wrap="square" rtlCol="0">
            <a:spAutoFit/>
          </a:bodyPr>
          <a:lstStyle/>
          <a:p>
            <a:r>
              <a:rPr lang="en-US" dirty="0" err="1"/>
              <a:t>Verifieer</a:t>
            </a:r>
            <a:r>
              <a:rPr lang="en-US" dirty="0"/>
              <a:t> </a:t>
            </a:r>
            <a:r>
              <a:rPr lang="en-US" dirty="0" err="1"/>
              <a:t>uw</a:t>
            </a:r>
            <a:r>
              <a:rPr lang="en-US" dirty="0"/>
              <a:t> stem met de </a:t>
            </a:r>
            <a:r>
              <a:rPr lang="en-US" dirty="0" err="1"/>
              <a:t>handscanner</a:t>
            </a:r>
            <a:r>
              <a:rPr lang="en-US" dirty="0"/>
              <a:t> </a:t>
            </a:r>
            <a:r>
              <a:rPr lang="en-US" dirty="0" err="1"/>
              <a:t>deze</a:t>
            </a:r>
            <a:r>
              <a:rPr lang="en-US" dirty="0"/>
              <a:t> </a:t>
            </a:r>
            <a:r>
              <a:rPr lang="en-US" dirty="0" err="1"/>
              <a:t>kan</a:t>
            </a:r>
            <a:r>
              <a:rPr lang="en-US" dirty="0"/>
              <a:t> </a:t>
            </a:r>
            <a:r>
              <a:rPr lang="en-US" dirty="0" err="1"/>
              <a:t>daarna</a:t>
            </a:r>
            <a:r>
              <a:rPr lang="en-US" dirty="0"/>
              <a:t> </a:t>
            </a:r>
            <a:r>
              <a:rPr lang="en-US" dirty="0" err="1"/>
              <a:t>worden</a:t>
            </a:r>
            <a:r>
              <a:rPr lang="en-US" dirty="0"/>
              <a:t> </a:t>
            </a:r>
            <a:r>
              <a:rPr lang="en-US" dirty="0" err="1"/>
              <a:t>ingescand</a:t>
            </a:r>
            <a:r>
              <a:rPr lang="en-US" dirty="0"/>
              <a:t> </a:t>
            </a:r>
            <a:r>
              <a:rPr lang="en-US" dirty="0" err="1"/>
              <a:t>en</a:t>
            </a:r>
            <a:r>
              <a:rPr lang="en-US" dirty="0"/>
              <a:t> in de </a:t>
            </a:r>
            <a:r>
              <a:rPr lang="en-US" dirty="0" err="1"/>
              <a:t>stembus</a:t>
            </a:r>
            <a:r>
              <a:rPr lang="en-US" dirty="0"/>
              <a:t> </a:t>
            </a:r>
            <a:r>
              <a:rPr lang="en-US" dirty="0" err="1"/>
              <a:t>gedeponeerd</a:t>
            </a:r>
            <a:r>
              <a:rPr lang="en-US" dirty="0"/>
              <a:t>. </a:t>
            </a:r>
          </a:p>
        </p:txBody>
      </p:sp>
      <p:pic>
        <p:nvPicPr>
          <p:cNvPr id="10" name="Picture 9">
            <a:extLst>
              <a:ext uri="{FF2B5EF4-FFF2-40B4-BE49-F238E27FC236}">
                <a16:creationId xmlns:a16="http://schemas.microsoft.com/office/drawing/2014/main" id="{D11C5F06-41C1-DA4D-86A0-97AA626FCD5F}"/>
              </a:ext>
            </a:extLst>
          </p:cNvPr>
          <p:cNvPicPr>
            <a:picLocks noChangeAspect="1"/>
          </p:cNvPicPr>
          <p:nvPr/>
        </p:nvPicPr>
        <p:blipFill>
          <a:blip r:embed="rId5"/>
          <a:stretch>
            <a:fillRect/>
          </a:stretch>
        </p:blipFill>
        <p:spPr>
          <a:xfrm>
            <a:off x="7785682" y="3190307"/>
            <a:ext cx="1638300" cy="21844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12D23EFF-1C0F-893F-468E-60ADCA28F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Picture 7">
            <a:extLst>
              <a:ext uri="{FF2B5EF4-FFF2-40B4-BE49-F238E27FC236}">
                <a16:creationId xmlns:a16="http://schemas.microsoft.com/office/drawing/2014/main" id="{BFB19BE0-18D2-534A-8B0D-40B843FA3047}"/>
              </a:ext>
            </a:extLst>
          </p:cNvPr>
          <p:cNvPicPr>
            <a:picLocks noChangeAspect="1"/>
          </p:cNvPicPr>
          <p:nvPr/>
        </p:nvPicPr>
        <p:blipFill>
          <a:blip r:embed="rId7"/>
          <a:stretch>
            <a:fillRect/>
          </a:stretch>
        </p:blipFill>
        <p:spPr>
          <a:xfrm>
            <a:off x="433280" y="3362455"/>
            <a:ext cx="1957754" cy="1713035"/>
          </a:xfrm>
          <a:prstGeom prst="rect">
            <a:avLst/>
          </a:prstGeom>
        </p:spPr>
      </p:pic>
    </p:spTree>
    <p:extLst>
      <p:ext uri="{BB962C8B-B14F-4D97-AF65-F5344CB8AC3E}">
        <p14:creationId xmlns:p14="http://schemas.microsoft.com/office/powerpoint/2010/main" val="317357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NL" sz="2800" dirty="0">
                <a:solidFill>
                  <a:srgbClr val="00AFDB"/>
                </a:solidFill>
              </a:rPr>
              <a:t>Tijdens de verkiezingen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6" name="Afbeelding 5">
            <a:extLst>
              <a:ext uri="{FF2B5EF4-FFF2-40B4-BE49-F238E27FC236}">
                <a16:creationId xmlns:a16="http://schemas.microsoft.com/office/drawing/2014/main" id="{DA4427BC-CD86-AB7A-873E-EA62BEC0DB3D}"/>
              </a:ext>
            </a:extLst>
          </p:cNvPr>
          <p:cNvPicPr>
            <a:picLocks noChangeAspect="1"/>
          </p:cNvPicPr>
          <p:nvPr/>
        </p:nvPicPr>
        <p:blipFill>
          <a:blip r:embed="rId6"/>
          <a:stretch>
            <a:fillRect/>
          </a:stretch>
        </p:blipFill>
        <p:spPr>
          <a:xfrm>
            <a:off x="309423" y="1322790"/>
            <a:ext cx="6975577" cy="5535209"/>
          </a:xfrm>
          <a:prstGeom prst="rect">
            <a:avLst/>
          </a:prstGeom>
        </p:spPr>
      </p:pic>
    </p:spTree>
    <p:extLst>
      <p:ext uri="{BB962C8B-B14F-4D97-AF65-F5344CB8AC3E}">
        <p14:creationId xmlns:p14="http://schemas.microsoft.com/office/powerpoint/2010/main" val="858359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NL" sz="2800" dirty="0">
                <a:solidFill>
                  <a:srgbClr val="00AFDB"/>
                </a:solidFill>
              </a:rPr>
              <a:t>Tijdens de verkiezingen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Afbeelding 7">
            <a:extLst>
              <a:ext uri="{FF2B5EF4-FFF2-40B4-BE49-F238E27FC236}">
                <a16:creationId xmlns:a16="http://schemas.microsoft.com/office/drawing/2014/main" id="{42A7D891-1A45-DAD3-292B-E0F86BF57256}"/>
              </a:ext>
            </a:extLst>
          </p:cNvPr>
          <p:cNvPicPr>
            <a:picLocks noChangeAspect="1"/>
          </p:cNvPicPr>
          <p:nvPr/>
        </p:nvPicPr>
        <p:blipFill>
          <a:blip r:embed="rId6"/>
          <a:stretch>
            <a:fillRect/>
          </a:stretch>
        </p:blipFill>
        <p:spPr>
          <a:xfrm>
            <a:off x="449705" y="1183997"/>
            <a:ext cx="6995488" cy="5548146"/>
          </a:xfrm>
          <a:prstGeom prst="rect">
            <a:avLst/>
          </a:prstGeom>
        </p:spPr>
      </p:pic>
    </p:spTree>
    <p:extLst>
      <p:ext uri="{BB962C8B-B14F-4D97-AF65-F5344CB8AC3E}">
        <p14:creationId xmlns:p14="http://schemas.microsoft.com/office/powerpoint/2010/main" val="1416563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Afbeelding 3" descr="Afbeelding met tekst, schermopname, software, Computerpictogram&#10;&#10;Automatisch gegenereerde beschrijving">
            <a:extLst>
              <a:ext uri="{FF2B5EF4-FFF2-40B4-BE49-F238E27FC236}">
                <a16:creationId xmlns:a16="http://schemas.microsoft.com/office/drawing/2014/main" id="{010AB9B4-C2C5-C1D6-BC16-54FF1BF8BA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040" y="1420984"/>
            <a:ext cx="7669213" cy="4652519"/>
          </a:xfrm>
          <a:prstGeom prst="rect">
            <a:avLst/>
          </a:prstGeom>
          <a:noFill/>
          <a:ln>
            <a:noFill/>
          </a:ln>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Stemmen opslaan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882B11C-AB5A-4FA1-AC8D-57C1B7CDE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cxnSp>
        <p:nvCxnSpPr>
          <p:cNvPr id="5" name="Straight Arrow Connector 12">
            <a:extLst>
              <a:ext uri="{FF2B5EF4-FFF2-40B4-BE49-F238E27FC236}">
                <a16:creationId xmlns:a16="http://schemas.microsoft.com/office/drawing/2014/main" id="{9102BA4F-D69B-3308-9CC2-2B18E0E1184F}"/>
              </a:ext>
            </a:extLst>
          </p:cNvPr>
          <p:cNvCxnSpPr>
            <a:cxnSpLocks/>
          </p:cNvCxnSpPr>
          <p:nvPr/>
        </p:nvCxnSpPr>
        <p:spPr>
          <a:xfrm flipV="1">
            <a:off x="2139173" y="2967189"/>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17">
            <a:extLst>
              <a:ext uri="{FF2B5EF4-FFF2-40B4-BE49-F238E27FC236}">
                <a16:creationId xmlns:a16="http://schemas.microsoft.com/office/drawing/2014/main" id="{759E2A42-38B2-03ED-5982-6C4C487409DC}"/>
              </a:ext>
            </a:extLst>
          </p:cNvPr>
          <p:cNvCxnSpPr>
            <a:cxnSpLocks/>
          </p:cNvCxnSpPr>
          <p:nvPr/>
        </p:nvCxnSpPr>
        <p:spPr>
          <a:xfrm flipV="1">
            <a:off x="2356059" y="3820114"/>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132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descr="Afbeelding met tekst, schermopname, software, Computerpictogram&#10;&#10;Automatisch gegenereerde beschrijving">
            <a:extLst>
              <a:ext uri="{FF2B5EF4-FFF2-40B4-BE49-F238E27FC236}">
                <a16:creationId xmlns:a16="http://schemas.microsoft.com/office/drawing/2014/main" id="{1AAAE907-0A8E-55B6-A106-5F63F64F72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1" y="1019462"/>
            <a:ext cx="8336280" cy="5184440"/>
          </a:xfrm>
          <a:prstGeom prst="rect">
            <a:avLst/>
          </a:prstGeom>
          <a:noFill/>
          <a:ln>
            <a:noFill/>
          </a:ln>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Stemmen opslaan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1885173" y="2678944"/>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DF0527-7383-2A43-B711-057C0353F1BD}"/>
              </a:ext>
            </a:extLst>
          </p:cNvPr>
          <p:cNvCxnSpPr>
            <a:cxnSpLocks/>
          </p:cNvCxnSpPr>
          <p:nvPr/>
        </p:nvCxnSpPr>
        <p:spPr>
          <a:xfrm flipV="1">
            <a:off x="2356059" y="3820114"/>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08416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Stemming/stembureau sluiten</a:t>
            </a:r>
          </a:p>
        </p:txBody>
      </p:sp>
      <p:pic>
        <p:nvPicPr>
          <p:cNvPr id="3" name="Picture 723190138" descr="Afbeelding met tekst, Lettertype, logo, wit&#10;&#10;Automatisch gegenereerde beschrijving">
            <a:extLst>
              <a:ext uri="{FF2B5EF4-FFF2-40B4-BE49-F238E27FC236}">
                <a16:creationId xmlns:a16="http://schemas.microsoft.com/office/drawing/2014/main" id="{B5938705-4A38-6C1B-E227-27EAB9A8F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624742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Overzicht stembureau</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Installatie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Opstarten stemsystemen</a:t>
            </a:r>
          </a:p>
          <a:p>
            <a:pPr marL="800100" lvl="1" indent="-342900">
              <a:lnSpc>
                <a:spcPct val="150000"/>
              </a:lnSpc>
              <a:buClr>
                <a:schemeClr val="tx1"/>
              </a:buClr>
              <a:buFont typeface="Wingdings" pitchFamily="2" charset="2"/>
              <a:buChar char="Ø"/>
            </a:pPr>
            <a:r>
              <a:rPr lang="nl-NL" sz="2400" dirty="0">
                <a:solidFill>
                  <a:schemeClr val="bg1">
                    <a:lumMod val="50000"/>
                  </a:schemeClr>
                </a:solidFill>
                <a:ea typeface="Open Sans Light" charset="0"/>
                <a:cs typeface="Open Sans Light" charset="0"/>
              </a:rPr>
              <a:t>Stemmen</a:t>
            </a: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Stemming/stembureau sluiten</a:t>
            </a:r>
          </a:p>
        </p:txBody>
      </p:sp>
      <p:pic>
        <p:nvPicPr>
          <p:cNvPr id="3" name="Picture 723190138" descr="Afbeelding met tekst, Lettertype, logo, wit&#10;&#10;Automatisch gegenereerde beschrijving">
            <a:extLst>
              <a:ext uri="{FF2B5EF4-FFF2-40B4-BE49-F238E27FC236}">
                <a16:creationId xmlns:a16="http://schemas.microsoft.com/office/drawing/2014/main" id="{763E182D-9247-4EC4-F42A-F1A880B08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63430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Afbeelding 3" descr="Afbeelding met tekst, schermopname, software, Computerpictogram&#10;&#10;Automatisch gegenereerde beschrijving">
            <a:extLst>
              <a:ext uri="{FF2B5EF4-FFF2-40B4-BE49-F238E27FC236}">
                <a16:creationId xmlns:a16="http://schemas.microsoft.com/office/drawing/2014/main" id="{807CF3B6-7A23-27D5-8A52-D3F0CDF448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164" y="1365352"/>
            <a:ext cx="7874636" cy="4967248"/>
          </a:xfrm>
          <a:prstGeom prst="rect">
            <a:avLst/>
          </a:prstGeom>
          <a:noFill/>
          <a:ln>
            <a:noFill/>
          </a:ln>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lstStyle/>
          <a:p>
            <a:r>
              <a:rPr lang="nl-NL" sz="2800" dirty="0">
                <a:solidFill>
                  <a:srgbClr val="00AFDB"/>
                </a:solidFill>
              </a:rPr>
              <a:t>Stemming sluiten</a:t>
            </a:r>
            <a:endParaRPr lang="nl-NL" dirty="0">
              <a:solidFill>
                <a:srgbClr val="00AFDB"/>
              </a:solidFill>
            </a:endParaRPr>
          </a:p>
        </p:txBody>
      </p:sp>
      <p:cxnSp>
        <p:nvCxnSpPr>
          <p:cNvPr id="13" name="Straight Arrow Connector 12">
            <a:extLst>
              <a:ext uri="{FF2B5EF4-FFF2-40B4-BE49-F238E27FC236}">
                <a16:creationId xmlns:a16="http://schemas.microsoft.com/office/drawing/2014/main" id="{04F587C9-1F82-194C-BCCF-074E5536B963}"/>
              </a:ext>
            </a:extLst>
          </p:cNvPr>
          <p:cNvCxnSpPr>
            <a:cxnSpLocks/>
          </p:cNvCxnSpPr>
          <p:nvPr/>
        </p:nvCxnSpPr>
        <p:spPr>
          <a:xfrm flipV="1">
            <a:off x="8421754" y="1847850"/>
            <a:ext cx="0" cy="1829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DDA27EBA-FBC9-C9C0-E1B8-4F5A950B9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1410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10" name="Picture 9">
            <a:extLst>
              <a:ext uri="{FF2B5EF4-FFF2-40B4-BE49-F238E27FC236}">
                <a16:creationId xmlns:a16="http://schemas.microsoft.com/office/drawing/2014/main" id="{31EB0E50-94B6-0D4A-BB54-9C9794C67868}"/>
              </a:ext>
            </a:extLst>
          </p:cNvPr>
          <p:cNvPicPr>
            <a:picLocks noChangeAspect="1"/>
          </p:cNvPicPr>
          <p:nvPr/>
        </p:nvPicPr>
        <p:blipFill>
          <a:blip r:embed="rId5"/>
          <a:stretch>
            <a:fillRect/>
          </a:stretch>
        </p:blipFill>
        <p:spPr>
          <a:xfrm>
            <a:off x="2248522" y="1757442"/>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77650DF-6876-1481-0F7F-30A82CD42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67154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AE2CBEA-AB3B-186C-8DDD-13FAD9A1D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4" name="Afbeelding 3" descr="Afbeelding met tekst, schermopname, software, Computerpictogram&#10;&#10;Automatisch gegenereerde beschrijving">
            <a:extLst>
              <a:ext uri="{FF2B5EF4-FFF2-40B4-BE49-F238E27FC236}">
                <a16:creationId xmlns:a16="http://schemas.microsoft.com/office/drawing/2014/main" id="{C7E7435A-08DA-01D3-65D2-B2F71D38C72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63" y="1536625"/>
            <a:ext cx="7695878" cy="4508798"/>
          </a:xfrm>
          <a:prstGeom prst="rect">
            <a:avLst/>
          </a:prstGeom>
          <a:noFill/>
          <a:ln>
            <a:noFill/>
          </a:ln>
        </p:spPr>
      </p:pic>
      <p:cxnSp>
        <p:nvCxnSpPr>
          <p:cNvPr id="13" name="Straight Arrow Connector 12">
            <a:extLst>
              <a:ext uri="{FF2B5EF4-FFF2-40B4-BE49-F238E27FC236}">
                <a16:creationId xmlns:a16="http://schemas.microsoft.com/office/drawing/2014/main" id="{1790A761-2A05-8F46-A9E9-450A2FEC728D}"/>
              </a:ext>
            </a:extLst>
          </p:cNvPr>
          <p:cNvCxnSpPr>
            <a:cxnSpLocks/>
          </p:cNvCxnSpPr>
          <p:nvPr/>
        </p:nvCxnSpPr>
        <p:spPr>
          <a:xfrm flipV="1">
            <a:off x="7969849" y="2314054"/>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370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C36F5410-675E-2448-8353-3A44EA4E77F6}"/>
              </a:ext>
            </a:extLst>
          </p:cNvPr>
          <p:cNvPicPr>
            <a:picLocks noChangeAspect="1"/>
          </p:cNvPicPr>
          <p:nvPr/>
        </p:nvPicPr>
        <p:blipFill>
          <a:blip r:embed="rId5"/>
          <a:stretch>
            <a:fillRect/>
          </a:stretch>
        </p:blipFill>
        <p:spPr>
          <a:xfrm>
            <a:off x="800721" y="1314450"/>
            <a:ext cx="8543925" cy="500620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0A157BD-37AE-A678-8AE4-336A0F60A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374188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6" name="Afbeelding 5">
            <a:extLst>
              <a:ext uri="{FF2B5EF4-FFF2-40B4-BE49-F238E27FC236}">
                <a16:creationId xmlns:a16="http://schemas.microsoft.com/office/drawing/2014/main" id="{FD8EB893-FFAB-769A-878F-DC38FDE39B13}"/>
              </a:ext>
            </a:extLst>
          </p:cNvPr>
          <p:cNvPicPr>
            <a:picLocks noChangeAspect="1"/>
          </p:cNvPicPr>
          <p:nvPr/>
        </p:nvPicPr>
        <p:blipFill>
          <a:blip r:embed="rId6"/>
          <a:stretch>
            <a:fillRect/>
          </a:stretch>
        </p:blipFill>
        <p:spPr>
          <a:xfrm>
            <a:off x="5016126" y="1314450"/>
            <a:ext cx="4144891" cy="5217648"/>
          </a:xfrm>
          <a:prstGeom prst="rect">
            <a:avLst/>
          </a:prstGeom>
        </p:spPr>
      </p:pic>
      <p:pic>
        <p:nvPicPr>
          <p:cNvPr id="8" name="Afbeelding 7">
            <a:extLst>
              <a:ext uri="{FF2B5EF4-FFF2-40B4-BE49-F238E27FC236}">
                <a16:creationId xmlns:a16="http://schemas.microsoft.com/office/drawing/2014/main" id="{A9A49C8F-2B07-43EB-9A41-ED24B132089C}"/>
              </a:ext>
            </a:extLst>
          </p:cNvPr>
          <p:cNvPicPr>
            <a:picLocks noChangeAspect="1"/>
          </p:cNvPicPr>
          <p:nvPr/>
        </p:nvPicPr>
        <p:blipFill>
          <a:blip r:embed="rId7"/>
          <a:stretch>
            <a:fillRect/>
          </a:stretch>
        </p:blipFill>
        <p:spPr>
          <a:xfrm>
            <a:off x="744983" y="1322790"/>
            <a:ext cx="3482625" cy="2241027"/>
          </a:xfrm>
          <a:prstGeom prst="rect">
            <a:avLst/>
          </a:prstGeom>
        </p:spPr>
      </p:pic>
    </p:spTree>
    <p:extLst>
      <p:ext uri="{BB962C8B-B14F-4D97-AF65-F5344CB8AC3E}">
        <p14:creationId xmlns:p14="http://schemas.microsoft.com/office/powerpoint/2010/main" val="378495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a:extLst>
              <a:ext uri="{FF2B5EF4-FFF2-40B4-BE49-F238E27FC236}">
                <a16:creationId xmlns:a16="http://schemas.microsoft.com/office/drawing/2014/main" id="{851427DA-AA62-D9F8-0BBE-3C78CAFE14CC}"/>
              </a:ext>
            </a:extLst>
          </p:cNvPr>
          <p:cNvPicPr>
            <a:picLocks noChangeAspect="1"/>
          </p:cNvPicPr>
          <p:nvPr/>
        </p:nvPicPr>
        <p:blipFill>
          <a:blip r:embed="rId6"/>
          <a:stretch>
            <a:fillRect/>
          </a:stretch>
        </p:blipFill>
        <p:spPr>
          <a:xfrm>
            <a:off x="5423525" y="1239499"/>
            <a:ext cx="4239587" cy="5543550"/>
          </a:xfrm>
          <a:prstGeom prst="rect">
            <a:avLst/>
          </a:prstGeom>
        </p:spPr>
      </p:pic>
      <p:pic>
        <p:nvPicPr>
          <p:cNvPr id="6" name="Afbeelding 5">
            <a:extLst>
              <a:ext uri="{FF2B5EF4-FFF2-40B4-BE49-F238E27FC236}">
                <a16:creationId xmlns:a16="http://schemas.microsoft.com/office/drawing/2014/main" id="{48689CCA-DFB5-8C5C-5C47-0749F69DDD61}"/>
              </a:ext>
            </a:extLst>
          </p:cNvPr>
          <p:cNvPicPr>
            <a:picLocks noChangeAspect="1"/>
          </p:cNvPicPr>
          <p:nvPr/>
        </p:nvPicPr>
        <p:blipFill>
          <a:blip r:embed="rId7"/>
          <a:stretch>
            <a:fillRect/>
          </a:stretch>
        </p:blipFill>
        <p:spPr>
          <a:xfrm>
            <a:off x="849914" y="1314451"/>
            <a:ext cx="3384807" cy="2178082"/>
          </a:xfrm>
          <a:prstGeom prst="rect">
            <a:avLst/>
          </a:prstGeom>
        </p:spPr>
      </p:pic>
    </p:spTree>
    <p:extLst>
      <p:ext uri="{BB962C8B-B14F-4D97-AF65-F5344CB8AC3E}">
        <p14:creationId xmlns:p14="http://schemas.microsoft.com/office/powerpoint/2010/main" val="200627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CC3D02B-6945-E2D3-74C0-65B86DDD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1026" name="Picture 2" descr="Afbeelding met tekst, schermopname, software, Computerpictogram&#10;&#10;Automatisch gegenereerde beschrijving">
            <a:extLst>
              <a:ext uri="{FF2B5EF4-FFF2-40B4-BE49-F238E27FC236}">
                <a16:creationId xmlns:a16="http://schemas.microsoft.com/office/drawing/2014/main" id="{43B1E8A0-6C95-D1A7-3333-D9ED3FAC6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949" y="1634083"/>
            <a:ext cx="6616991" cy="388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75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smtClean="0">
                <a:solidFill>
                  <a:srgbClr val="00AFDB"/>
                </a:solidFill>
              </a:rPr>
              <a:t>Kerncijferrapporten </a:t>
            </a:r>
            <a:r>
              <a:rPr lang="nl-NL" sz="2800" dirty="0">
                <a:solidFill>
                  <a:srgbClr val="00AFDB"/>
                </a:solidFill>
              </a:rPr>
              <a:t>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83F16B21-EFD9-E24C-8248-57D1D1D87C4B}"/>
              </a:ext>
            </a:extLst>
          </p:cNvPr>
          <p:cNvPicPr>
            <a:picLocks noChangeAspect="1"/>
          </p:cNvPicPr>
          <p:nvPr/>
        </p:nvPicPr>
        <p:blipFill>
          <a:blip r:embed="rId5"/>
          <a:stretch>
            <a:fillRect/>
          </a:stretch>
        </p:blipFill>
        <p:spPr>
          <a:xfrm>
            <a:off x="3265369" y="2840743"/>
            <a:ext cx="5400000" cy="3375000"/>
          </a:xfrm>
          <a:prstGeom prst="rect">
            <a:avLst/>
          </a:prstGeom>
        </p:spPr>
      </p:pic>
      <p:pic>
        <p:nvPicPr>
          <p:cNvPr id="4" name="Picture 3">
            <a:extLst>
              <a:ext uri="{FF2B5EF4-FFF2-40B4-BE49-F238E27FC236}">
                <a16:creationId xmlns:a16="http://schemas.microsoft.com/office/drawing/2014/main" id="{D1EC67BF-7F92-1747-8E26-DAED81FA1CD0}"/>
              </a:ext>
            </a:extLst>
          </p:cNvPr>
          <p:cNvPicPr>
            <a:picLocks noChangeAspect="1"/>
          </p:cNvPicPr>
          <p:nvPr/>
        </p:nvPicPr>
        <p:blipFill>
          <a:blip r:embed="rId6"/>
          <a:stretch>
            <a:fillRect/>
          </a:stretch>
        </p:blipFill>
        <p:spPr>
          <a:xfrm>
            <a:off x="671511" y="2401764"/>
            <a:ext cx="1957754" cy="1713035"/>
          </a:xfrm>
          <a:prstGeom prst="rect">
            <a:avLst/>
          </a:prstGeom>
        </p:spPr>
      </p:pic>
      <p:sp>
        <p:nvSpPr>
          <p:cNvPr id="6" name="TextBox 5">
            <a:extLst>
              <a:ext uri="{FF2B5EF4-FFF2-40B4-BE49-F238E27FC236}">
                <a16:creationId xmlns:a16="http://schemas.microsoft.com/office/drawing/2014/main" id="{8CDE5965-77B7-AA4B-9753-ED2A5385FDB9}"/>
              </a:ext>
            </a:extLst>
          </p:cNvPr>
          <p:cNvSpPr txBox="1"/>
          <p:nvPr/>
        </p:nvSpPr>
        <p:spPr>
          <a:xfrm>
            <a:off x="3265369" y="1438091"/>
            <a:ext cx="5400000" cy="1200329"/>
          </a:xfrm>
          <a:prstGeom prst="rect">
            <a:avLst/>
          </a:prstGeom>
          <a:noFill/>
        </p:spPr>
        <p:txBody>
          <a:bodyPr wrap="square" rtlCol="0">
            <a:spAutoFit/>
          </a:bodyPr>
          <a:lstStyle/>
          <a:p>
            <a:pPr algn="ctr"/>
            <a:r>
              <a:rPr lang="en-US" sz="2400" b="1" dirty="0" err="1"/>
              <a:t>Enkel</a:t>
            </a:r>
            <a:r>
              <a:rPr lang="en-US" sz="2400" b="1" dirty="0"/>
              <a:t> de USB stick </a:t>
            </a:r>
            <a:r>
              <a:rPr lang="en-US" sz="2400" b="1" dirty="0" err="1"/>
              <a:t>verwijderen</a:t>
            </a:r>
            <a:r>
              <a:rPr lang="en-US" sz="2400" b="1" dirty="0"/>
              <a:t> </a:t>
            </a:r>
            <a:r>
              <a:rPr lang="en-US" sz="2400" b="1" dirty="0" err="1"/>
              <a:t>als</a:t>
            </a:r>
            <a:r>
              <a:rPr lang="en-US" sz="2400" b="1" dirty="0"/>
              <a:t> de </a:t>
            </a:r>
            <a:r>
              <a:rPr lang="en-US" sz="2400" b="1" dirty="0" err="1"/>
              <a:t>voorzitterscomputer</a:t>
            </a:r>
            <a:r>
              <a:rPr lang="en-US" sz="2400" b="1" dirty="0"/>
              <a:t> </a:t>
            </a:r>
            <a:r>
              <a:rPr lang="en-US" sz="2400" b="1" dirty="0" err="1"/>
              <a:t>dat</a:t>
            </a:r>
            <a:r>
              <a:rPr lang="en-US" sz="2400" b="1" dirty="0"/>
              <a:t> </a:t>
            </a:r>
            <a:r>
              <a:rPr lang="en-US" sz="2400" b="1" dirty="0" err="1"/>
              <a:t>expliciet</a:t>
            </a:r>
            <a:r>
              <a:rPr lang="en-US" sz="2400" b="1" dirty="0"/>
              <a:t> </a:t>
            </a:r>
            <a:r>
              <a:rPr lang="en-US" sz="2400" b="1" dirty="0" err="1"/>
              <a:t>aangeeft</a:t>
            </a:r>
            <a:endParaRPr lang="en-US" sz="2400" b="1" dirty="0"/>
          </a:p>
        </p:txBody>
      </p:sp>
      <p:pic>
        <p:nvPicPr>
          <p:cNvPr id="3" name="Picture 723190138" descr="Afbeelding met tekst, Lettertype, logo, wit&#10;&#10;Automatisch gegenereerde beschrijving">
            <a:extLst>
              <a:ext uri="{FF2B5EF4-FFF2-40B4-BE49-F238E27FC236}">
                <a16:creationId xmlns:a16="http://schemas.microsoft.com/office/drawing/2014/main" id="{89DB3FEB-8014-7548-9F18-A54F17072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790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smtClean="0">
                <a:solidFill>
                  <a:srgbClr val="00AFDB"/>
                </a:solidFill>
              </a:rPr>
              <a:t>Kerncijferrapporten </a:t>
            </a:r>
            <a:r>
              <a:rPr lang="nl-NL" sz="2800" dirty="0">
                <a:solidFill>
                  <a:srgbClr val="00AFDB"/>
                </a:solidFill>
              </a:rPr>
              <a:t>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A5C63A9F-37A9-E240-9AC3-FCFCF2AAEAE5}"/>
              </a:ext>
            </a:extLst>
          </p:cNvPr>
          <p:cNvPicPr>
            <a:picLocks noChangeAspect="1"/>
          </p:cNvPicPr>
          <p:nvPr/>
        </p:nvPicPr>
        <p:blipFill>
          <a:blip r:embed="rId5"/>
          <a:stretch>
            <a:fillRect/>
          </a:stretch>
        </p:blipFill>
        <p:spPr>
          <a:xfrm>
            <a:off x="3139187" y="119921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0854265-8EF6-9193-5D94-621F8E7E5A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58983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2" name="Title 1"/>
          <p:cNvSpPr>
            <a:spLocks noGrp="1"/>
          </p:cNvSpPr>
          <p:nvPr>
            <p:ph type="title"/>
          </p:nvPr>
        </p:nvSpPr>
        <p:spPr>
          <a:xfrm>
            <a:off x="242888" y="642257"/>
            <a:ext cx="9124632" cy="672193"/>
          </a:xfrm>
        </p:spPr>
        <p:txBody>
          <a:bodyPr>
            <a:normAutofit/>
          </a:bodyPr>
          <a:lstStyle/>
          <a:p>
            <a:r>
              <a:rPr lang="nl-NL" sz="2800" dirty="0">
                <a:solidFill>
                  <a:srgbClr val="00AFDB"/>
                </a:solidFill>
              </a:rPr>
              <a:t>Overzicht stembureau</a:t>
            </a:r>
          </a:p>
        </p:txBody>
      </p:sp>
      <p:sp>
        <p:nvSpPr>
          <p:cNvPr id="3" name="Content Placeholder 2"/>
          <p:cNvSpPr>
            <a:spLocks noGrp="1"/>
          </p:cNvSpPr>
          <p:nvPr>
            <p:ph idx="1"/>
          </p:nvPr>
        </p:nvSpPr>
        <p:spPr>
          <a:xfrm>
            <a:off x="681038" y="1817913"/>
            <a:ext cx="8867696" cy="4103053"/>
          </a:xfrm>
        </p:spPr>
        <p:txBody>
          <a:bodyPr>
            <a:noAutofit/>
          </a:bodyPr>
          <a:lstStyle/>
          <a:p>
            <a:pPr>
              <a:lnSpc>
                <a:spcPct val="150000"/>
              </a:lnSpc>
              <a:buFont typeface="Wingdings" pitchFamily="2" charset="2"/>
              <a:buChar char="§"/>
            </a:pPr>
            <a:r>
              <a:rPr lang="nl-NL" sz="2200" dirty="0">
                <a:solidFill>
                  <a:schemeClr val="tx1"/>
                </a:solidFill>
              </a:rPr>
              <a:t>Stembureau inrichting: tafels, stoelen, stemhokjes, kiezerslijst, schrijfgerei, stempels, kieswet, posters met </a:t>
            </a:r>
            <a:r>
              <a:rPr lang="nl-NL" sz="2200" dirty="0" err="1">
                <a:solidFill>
                  <a:schemeClr val="tx1"/>
                </a:solidFill>
              </a:rPr>
              <a:t>kandidaatlijsten</a:t>
            </a:r>
            <a:r>
              <a:rPr lang="nl-NL" sz="2200" dirty="0">
                <a:solidFill>
                  <a:schemeClr val="tx1"/>
                </a:solidFill>
              </a:rPr>
              <a:t>, enveloppen, etc.</a:t>
            </a:r>
          </a:p>
          <a:p>
            <a:pPr>
              <a:lnSpc>
                <a:spcPct val="150000"/>
              </a:lnSpc>
              <a:buFont typeface="Wingdings" pitchFamily="2" charset="2"/>
              <a:buChar char="§"/>
            </a:pPr>
            <a:r>
              <a:rPr lang="nl-NL" sz="2200" dirty="0">
                <a:solidFill>
                  <a:schemeClr val="tx1"/>
                </a:solidFill>
              </a:rPr>
              <a:t>Verzegelde envelop met twee USB-sticks</a:t>
            </a:r>
          </a:p>
          <a:p>
            <a:pPr>
              <a:lnSpc>
                <a:spcPct val="150000"/>
              </a:lnSpc>
              <a:buFont typeface="Wingdings" pitchFamily="2" charset="2"/>
              <a:buChar char="§"/>
            </a:pPr>
            <a:r>
              <a:rPr lang="nl-NL" sz="2200" dirty="0">
                <a:solidFill>
                  <a:schemeClr val="tx1"/>
                </a:solidFill>
              </a:rPr>
              <a:t>Verzegelde envelop met stembureaucode en wachtwoord</a:t>
            </a:r>
          </a:p>
          <a:p>
            <a:pPr>
              <a:lnSpc>
                <a:spcPct val="150000"/>
              </a:lnSpc>
              <a:buFont typeface="Wingdings" pitchFamily="2" charset="2"/>
              <a:buChar char="§"/>
            </a:pPr>
            <a:r>
              <a:rPr lang="nl-NL" sz="2200" dirty="0">
                <a:solidFill>
                  <a:schemeClr val="tx1"/>
                </a:solidFill>
              </a:rPr>
              <a:t>Voorzitterssysteem, incl. 50 smartcards + elektronische stembus</a:t>
            </a:r>
          </a:p>
          <a:p>
            <a:pPr>
              <a:lnSpc>
                <a:spcPct val="150000"/>
              </a:lnSpc>
              <a:buFont typeface="Wingdings" pitchFamily="2" charset="2"/>
              <a:buChar char="§"/>
            </a:pPr>
            <a:r>
              <a:rPr lang="nl-NL" sz="2200" dirty="0">
                <a:solidFill>
                  <a:schemeClr val="tx1"/>
                </a:solidFill>
              </a:rPr>
              <a:t>Ongeveer 5 stemcomputers</a:t>
            </a:r>
          </a:p>
          <a:p>
            <a:pPr>
              <a:lnSpc>
                <a:spcPct val="150000"/>
              </a:lnSpc>
              <a:buFont typeface="Wingdings" pitchFamily="2" charset="2"/>
              <a:buChar char="§"/>
            </a:pPr>
            <a:r>
              <a:rPr lang="nl-NL" sz="2200" dirty="0">
                <a:solidFill>
                  <a:schemeClr val="tx1"/>
                </a:solidFill>
              </a:rPr>
              <a:t>Transportkoffers stemcomputers en voorzitterssysteem</a:t>
            </a:r>
          </a:p>
          <a:p>
            <a:pPr>
              <a:lnSpc>
                <a:spcPct val="150000"/>
              </a:lnSpc>
              <a:buFont typeface="Wingdings"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D85DFEC7-05D6-AC4E-B71E-FA8879278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096155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smtClean="0">
                <a:solidFill>
                  <a:srgbClr val="00AFDB"/>
                </a:solidFill>
              </a:rPr>
              <a:t>Kerncijferrapporten </a:t>
            </a:r>
            <a:r>
              <a:rPr lang="nl-NL" sz="2800" dirty="0">
                <a:solidFill>
                  <a:srgbClr val="00AFDB"/>
                </a:solidFill>
              </a:rPr>
              <a:t>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5"/>
          <a:stretch>
            <a:fillRect/>
          </a:stretch>
        </p:blipFill>
        <p:spPr>
          <a:xfrm>
            <a:off x="3153000" y="1214205"/>
            <a:ext cx="4143150" cy="5178938"/>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87C67C1-EF3A-9012-DD24-48E38673A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477253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smtClean="0">
                <a:solidFill>
                  <a:srgbClr val="00AFDB"/>
                </a:solidFill>
              </a:rPr>
              <a:t>Kerncijferrapporten </a:t>
            </a:r>
            <a:r>
              <a:rPr lang="nl-NL" sz="2800" dirty="0">
                <a:solidFill>
                  <a:srgbClr val="00AFDB"/>
                </a:solidFill>
              </a:rPr>
              <a:t>afdrukken en ondertekenen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a:cxnSpLocks/>
          </p:cNvCxnSpPr>
          <p:nvPr/>
        </p:nvCxnSpPr>
        <p:spPr>
          <a:xfrm>
            <a:off x="4514850" y="580039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a:cxnSpLocks/>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004337" y="1753850"/>
            <a:ext cx="3642610" cy="646331"/>
          </a:xfrm>
          <a:prstGeom prst="rect">
            <a:avLst/>
          </a:prstGeom>
          <a:noFill/>
        </p:spPr>
        <p:txBody>
          <a:bodyPr wrap="square" rtlCol="0">
            <a:spAutoFit/>
          </a:bodyPr>
          <a:lstStyle/>
          <a:p>
            <a:r>
              <a:rPr lang="nl-NL" dirty="0"/>
              <a:t>Vergelijk met het aantal opgekomen kiezers in het kiezersregister</a:t>
            </a:r>
          </a:p>
        </p:txBody>
      </p:sp>
      <p:sp>
        <p:nvSpPr>
          <p:cNvPr id="15" name="TextBox 14">
            <a:extLst>
              <a:ext uri="{FF2B5EF4-FFF2-40B4-BE49-F238E27FC236}">
                <a16:creationId xmlns:a16="http://schemas.microsoft.com/office/drawing/2014/main" id="{502072FE-47DB-A74D-A19B-CDC94A7A703B}"/>
              </a:ext>
            </a:extLst>
          </p:cNvPr>
          <p:cNvSpPr txBox="1"/>
          <p:nvPr/>
        </p:nvSpPr>
        <p:spPr>
          <a:xfrm>
            <a:off x="2657332" y="5591344"/>
            <a:ext cx="2206050" cy="369332"/>
          </a:xfrm>
          <a:prstGeom prst="rect">
            <a:avLst/>
          </a:prstGeom>
          <a:noFill/>
        </p:spPr>
        <p:txBody>
          <a:bodyPr wrap="square" rtlCol="0">
            <a:spAutoFit/>
          </a:bodyPr>
          <a:lstStyle/>
          <a:p>
            <a:r>
              <a:rPr lang="nl-NL" dirty="0"/>
              <a:t>Hier ondertekenen</a:t>
            </a:r>
          </a:p>
        </p:txBody>
      </p:sp>
      <p:cxnSp>
        <p:nvCxnSpPr>
          <p:cNvPr id="18" name="Straight Arrow Connector 17">
            <a:extLst>
              <a:ext uri="{FF2B5EF4-FFF2-40B4-BE49-F238E27FC236}">
                <a16:creationId xmlns:a16="http://schemas.microsoft.com/office/drawing/2014/main" id="{C8D4A080-8C85-E043-9AA2-48118809E4F4}"/>
              </a:ext>
            </a:extLst>
          </p:cNvPr>
          <p:cNvCxnSpPr>
            <a:cxnSpLocks/>
          </p:cNvCxnSpPr>
          <p:nvPr/>
        </p:nvCxnSpPr>
        <p:spPr>
          <a:xfrm>
            <a:off x="4424598" y="506478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628175" y="4819251"/>
            <a:ext cx="2206050" cy="369332"/>
          </a:xfrm>
          <a:prstGeom prst="rect">
            <a:avLst/>
          </a:prstGeom>
          <a:noFill/>
        </p:spPr>
        <p:txBody>
          <a:bodyPr wrap="square" rtlCol="0">
            <a:spAutoFit/>
          </a:bodyPr>
          <a:lstStyle/>
          <a:p>
            <a:r>
              <a:rPr lang="nl-NL" dirty="0"/>
              <a:t>Lees de verklaring</a:t>
            </a:r>
          </a:p>
        </p:txBody>
      </p:sp>
      <p:pic>
        <p:nvPicPr>
          <p:cNvPr id="3" name="Picture 2">
            <a:extLst>
              <a:ext uri="{FF2B5EF4-FFF2-40B4-BE49-F238E27FC236}">
                <a16:creationId xmlns:a16="http://schemas.microsoft.com/office/drawing/2014/main" id="{D6CC3141-F6F0-7547-9F70-2316E2752362}"/>
              </a:ext>
            </a:extLst>
          </p:cNvPr>
          <p:cNvPicPr>
            <a:picLocks noChangeAspect="1"/>
          </p:cNvPicPr>
          <p:nvPr/>
        </p:nvPicPr>
        <p:blipFill>
          <a:blip r:embed="rId5"/>
          <a:stretch>
            <a:fillRect/>
          </a:stretch>
        </p:blipFill>
        <p:spPr>
          <a:xfrm>
            <a:off x="7277826" y="0"/>
            <a:ext cx="1379054" cy="6858000"/>
          </a:xfrm>
          <a:prstGeom prst="rect">
            <a:avLst/>
          </a:prstGeom>
        </p:spPr>
      </p:pic>
      <p:sp>
        <p:nvSpPr>
          <p:cNvPr id="4" name="TextBox 3">
            <a:extLst>
              <a:ext uri="{FF2B5EF4-FFF2-40B4-BE49-F238E27FC236}">
                <a16:creationId xmlns:a16="http://schemas.microsoft.com/office/drawing/2014/main" id="{9C44BFCF-4105-4043-9ACA-3A61F60442C6}"/>
              </a:ext>
            </a:extLst>
          </p:cNvPr>
          <p:cNvSpPr txBox="1"/>
          <p:nvPr/>
        </p:nvSpPr>
        <p:spPr>
          <a:xfrm>
            <a:off x="805234" y="3335620"/>
            <a:ext cx="3438102" cy="707886"/>
          </a:xfrm>
          <a:prstGeom prst="rect">
            <a:avLst/>
          </a:prstGeom>
          <a:noFill/>
        </p:spPr>
        <p:txBody>
          <a:bodyPr wrap="square" rtlCol="0">
            <a:spAutoFit/>
          </a:bodyPr>
          <a:lstStyle/>
          <a:p>
            <a:r>
              <a:rPr lang="en-US" sz="4000" dirty="0" smtClean="0">
                <a:solidFill>
                  <a:srgbClr val="FF0000"/>
                </a:solidFill>
              </a:rPr>
              <a:t>2/3x </a:t>
            </a:r>
            <a:r>
              <a:rPr lang="en-US" sz="4000" dirty="0" err="1">
                <a:solidFill>
                  <a:srgbClr val="FF0000"/>
                </a:solidFill>
              </a:rPr>
              <a:t>afdrukken</a:t>
            </a:r>
            <a:endParaRPr lang="en-US" sz="4000" dirty="0">
              <a:solidFill>
                <a:srgbClr val="FF0000"/>
              </a:solidFill>
            </a:endParaRPr>
          </a:p>
        </p:txBody>
      </p:sp>
      <p:sp>
        <p:nvSpPr>
          <p:cNvPr id="5" name="TextBox 4">
            <a:extLst>
              <a:ext uri="{FF2B5EF4-FFF2-40B4-BE49-F238E27FC236}">
                <a16:creationId xmlns:a16="http://schemas.microsoft.com/office/drawing/2014/main" id="{1D320AAF-36D1-5947-AA1D-250F4AF041A1}"/>
              </a:ext>
            </a:extLst>
          </p:cNvPr>
          <p:cNvSpPr txBox="1"/>
          <p:nvPr/>
        </p:nvSpPr>
        <p:spPr>
          <a:xfrm>
            <a:off x="117661" y="5994105"/>
            <a:ext cx="7285392" cy="369332"/>
          </a:xfrm>
          <a:prstGeom prst="rect">
            <a:avLst/>
          </a:prstGeom>
          <a:noFill/>
        </p:spPr>
        <p:txBody>
          <a:bodyPr wrap="none" rtlCol="0">
            <a:spAutoFit/>
          </a:bodyPr>
          <a:lstStyle/>
          <a:p>
            <a:r>
              <a:rPr lang="en-US" dirty="0" err="1"/>
              <a:t>Bijzitters</a:t>
            </a:r>
            <a:r>
              <a:rPr lang="en-US" dirty="0"/>
              <a:t> </a:t>
            </a:r>
            <a:r>
              <a:rPr lang="en-US" dirty="0" err="1"/>
              <a:t>moeten</a:t>
            </a:r>
            <a:r>
              <a:rPr lang="en-US" dirty="0"/>
              <a:t> </a:t>
            </a:r>
            <a:r>
              <a:rPr lang="en-US" dirty="0" err="1"/>
              <a:t>kerncijfferraport</a:t>
            </a:r>
            <a:r>
              <a:rPr lang="en-US" dirty="0"/>
              <a:t> </a:t>
            </a:r>
            <a:r>
              <a:rPr lang="en-US" dirty="0" err="1"/>
              <a:t>ondertekenen</a:t>
            </a:r>
            <a:r>
              <a:rPr lang="en-US" dirty="0"/>
              <a:t> </a:t>
            </a:r>
            <a:r>
              <a:rPr lang="en-US" dirty="0" err="1"/>
              <a:t>dus</a:t>
            </a:r>
            <a:r>
              <a:rPr lang="en-US" dirty="0"/>
              <a:t> </a:t>
            </a:r>
            <a:r>
              <a:rPr lang="en-US" dirty="0" err="1"/>
              <a:t>houden</a:t>
            </a:r>
            <a:r>
              <a:rPr lang="en-US" dirty="0"/>
              <a:t> tot het </a:t>
            </a:r>
            <a:r>
              <a:rPr lang="en-US" dirty="0" err="1"/>
              <a:t>einde</a:t>
            </a:r>
            <a:r>
              <a:rPr lang="en-US" dirty="0"/>
              <a:t>. </a:t>
            </a:r>
          </a:p>
        </p:txBody>
      </p:sp>
      <p:pic>
        <p:nvPicPr>
          <p:cNvPr id="6" name="Picture 723190138" descr="Afbeelding met tekst, Lettertype, logo, wit&#10;&#10;Automatisch gegenereerde beschrijving">
            <a:extLst>
              <a:ext uri="{FF2B5EF4-FFF2-40B4-BE49-F238E27FC236}">
                <a16:creationId xmlns:a16="http://schemas.microsoft.com/office/drawing/2014/main" id="{9B895FC5-94FB-1061-3A5B-8CF580ADAD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1391582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USB-stick terugplaatsen en stemming definitief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14D5A3B4-E254-5445-A664-2609994C44A7}"/>
              </a:ext>
            </a:extLst>
          </p:cNvPr>
          <p:cNvPicPr>
            <a:picLocks noChangeAspect="1"/>
          </p:cNvPicPr>
          <p:nvPr/>
        </p:nvPicPr>
        <p:blipFill>
          <a:blip r:embed="rId5"/>
          <a:stretch>
            <a:fillRect/>
          </a:stretch>
        </p:blipFill>
        <p:spPr>
          <a:xfrm>
            <a:off x="1119186" y="1314449"/>
            <a:ext cx="7510463" cy="469403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3F1D436-4D09-84D3-A04C-B7E730AEB0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620855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USB-stick terugplaatsen en stemming definitief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4" name="Picture 3">
            <a:extLst>
              <a:ext uri="{FF2B5EF4-FFF2-40B4-BE49-F238E27FC236}">
                <a16:creationId xmlns:a16="http://schemas.microsoft.com/office/drawing/2014/main" id="{8290FC87-D703-5C4F-AD3D-08BE54AD1376}"/>
              </a:ext>
            </a:extLst>
          </p:cNvPr>
          <p:cNvPicPr>
            <a:picLocks noChangeAspect="1"/>
          </p:cNvPicPr>
          <p:nvPr/>
        </p:nvPicPr>
        <p:blipFill>
          <a:blip r:embed="rId5"/>
          <a:stretch>
            <a:fillRect/>
          </a:stretch>
        </p:blipFill>
        <p:spPr>
          <a:xfrm>
            <a:off x="934066" y="1314450"/>
            <a:ext cx="7852747" cy="4907967"/>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3CF99E0E-69EC-1FF1-6034-41E5AAA8C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089721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Stemming/stembureau sluiten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Controleer of alle apparaten zijn uitgezet</a:t>
            </a:r>
          </a:p>
          <a:p>
            <a:pPr marL="457200" indent="-457200">
              <a:lnSpc>
                <a:spcPct val="100000"/>
              </a:lnSpc>
              <a:spcBef>
                <a:spcPts val="400"/>
              </a:spcBef>
              <a:buFont typeface="+mj-lt"/>
              <a:buAutoNum type="arabicPeriod"/>
            </a:pPr>
            <a:r>
              <a:rPr lang="nl-NL" sz="2200" dirty="0">
                <a:solidFill>
                  <a:schemeClr val="tx1"/>
                </a:solidFill>
              </a:rPr>
              <a:t>Neem beide USB-sticks uit de elektronische stembus</a:t>
            </a:r>
          </a:p>
          <a:p>
            <a:pPr marL="457200" indent="-457200">
              <a:lnSpc>
                <a:spcPct val="100000"/>
              </a:lnSpc>
              <a:spcBef>
                <a:spcPts val="400"/>
              </a:spcBef>
              <a:buFont typeface="+mj-lt"/>
              <a:buAutoNum type="arabicPeriod"/>
            </a:pPr>
            <a:r>
              <a:rPr lang="nl-NL" sz="2200" dirty="0">
                <a:solidFill>
                  <a:schemeClr val="tx1"/>
                </a:solidFill>
              </a:rPr>
              <a:t>Steek beide USB-sticks in de envelop</a:t>
            </a:r>
          </a:p>
          <a:p>
            <a:pPr marL="457200" indent="-457200">
              <a:lnSpc>
                <a:spcPct val="100000"/>
              </a:lnSpc>
              <a:spcBef>
                <a:spcPts val="400"/>
              </a:spcBef>
              <a:buFont typeface="+mj-lt"/>
              <a:buAutoNum type="arabicPeriod"/>
            </a:pPr>
            <a:r>
              <a:rPr lang="nl-NL" sz="2200" dirty="0">
                <a:solidFill>
                  <a:schemeClr val="tx1"/>
                </a:solidFill>
              </a:rPr>
              <a:t>Steek </a:t>
            </a:r>
            <a:r>
              <a:rPr lang="nl-NL" sz="2200" dirty="0" smtClean="0">
                <a:solidFill>
                  <a:schemeClr val="tx1"/>
                </a:solidFill>
              </a:rPr>
              <a:t>de </a:t>
            </a:r>
            <a:r>
              <a:rPr lang="nl-NL" sz="2200" dirty="0">
                <a:solidFill>
                  <a:schemeClr val="tx1"/>
                </a:solidFill>
              </a:rPr>
              <a:t>ondertekende </a:t>
            </a:r>
            <a:r>
              <a:rPr lang="nl-NL" sz="2200" dirty="0" smtClean="0">
                <a:solidFill>
                  <a:schemeClr val="tx1"/>
                </a:solidFill>
              </a:rPr>
              <a:t>kerncijferrapporten </a:t>
            </a:r>
            <a:r>
              <a:rPr lang="nl-NL" sz="2200" dirty="0">
                <a:solidFill>
                  <a:schemeClr val="tx1"/>
                </a:solidFill>
              </a:rPr>
              <a:t>in de envelop en verzegel/onderteken de envelop</a:t>
            </a:r>
          </a:p>
          <a:p>
            <a:pPr marL="457200" indent="-457200">
              <a:lnSpc>
                <a:spcPct val="100000"/>
              </a:lnSpc>
              <a:spcBef>
                <a:spcPts val="400"/>
              </a:spcBef>
              <a:buFont typeface="+mj-lt"/>
              <a:buAutoNum type="arabicPeriod"/>
            </a:pPr>
            <a:r>
              <a:rPr lang="nl-NL" sz="2200" dirty="0">
                <a:solidFill>
                  <a:schemeClr val="tx1"/>
                </a:solidFill>
              </a:rPr>
              <a:t>Open de stembus</a:t>
            </a:r>
          </a:p>
          <a:p>
            <a:pPr marL="457200" indent="-457200">
              <a:lnSpc>
                <a:spcPct val="100000"/>
              </a:lnSpc>
              <a:spcBef>
                <a:spcPts val="400"/>
              </a:spcBef>
              <a:buFont typeface="+mj-lt"/>
              <a:buAutoNum type="arabicPeriod"/>
            </a:pPr>
            <a:r>
              <a:rPr lang="nl-NL" sz="2200" dirty="0">
                <a:solidFill>
                  <a:schemeClr val="tx1"/>
                </a:solidFill>
              </a:rPr>
              <a:t>Neem alle stembiljetten eruit en steek ze in de envelop/zak en verzegel/onderteken de envelop/zak</a:t>
            </a:r>
          </a:p>
          <a:p>
            <a:pPr marL="457200" indent="-457200">
              <a:lnSpc>
                <a:spcPct val="100000"/>
              </a:lnSpc>
              <a:spcBef>
                <a:spcPts val="400"/>
              </a:spcBef>
              <a:buFont typeface="+mj-lt"/>
              <a:buAutoNum type="arabicPeriod"/>
            </a:pPr>
            <a:r>
              <a:rPr lang="nl-NL" sz="2200" dirty="0">
                <a:solidFill>
                  <a:schemeClr val="tx1"/>
                </a:solidFill>
              </a:rPr>
              <a:t>Sluit de stembus</a:t>
            </a:r>
          </a:p>
          <a:p>
            <a:pPr marL="457200" indent="-457200">
              <a:lnSpc>
                <a:spcPct val="100000"/>
              </a:lnSpc>
              <a:spcBef>
                <a:spcPts val="400"/>
              </a:spcBef>
              <a:buFont typeface="+mj-lt"/>
              <a:buAutoNum type="arabicPeriod"/>
            </a:pPr>
            <a:r>
              <a:rPr lang="nl-NL" sz="2200" dirty="0">
                <a:solidFill>
                  <a:schemeClr val="tx1"/>
                </a:solidFill>
              </a:rPr>
              <a:t>Steek alle overige documenten (aanstiplijsten, formulier betaling presentiegeld, lijst niet opgekomen kiezers, niet opgekomen bijzitters etc.) in de hiertoe bestemde enveloppen</a:t>
            </a:r>
          </a:p>
        </p:txBody>
      </p:sp>
      <p:pic>
        <p:nvPicPr>
          <p:cNvPr id="3" name="Picture 723190138" descr="Afbeelding met tekst, Lettertype, logo, wit&#10;&#10;Automatisch gegenereerde beschrijving">
            <a:extLst>
              <a:ext uri="{FF2B5EF4-FFF2-40B4-BE49-F238E27FC236}">
                <a16:creationId xmlns:a16="http://schemas.microsoft.com/office/drawing/2014/main" id="{D4896113-2A1A-7D6F-CB81-814BA0B886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3339290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Het stembureau is definitief afgesloten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1241687"/>
          </a:xfrm>
        </p:spPr>
        <p:txBody>
          <a:bodyPr>
            <a:noAutofit/>
          </a:bodyPr>
          <a:lstStyle/>
          <a:p>
            <a:pPr marL="0" indent="0" algn="ctr">
              <a:lnSpc>
                <a:spcPct val="100000"/>
              </a:lnSpc>
              <a:spcBef>
                <a:spcPts val="400"/>
              </a:spcBef>
              <a:buNone/>
            </a:pPr>
            <a:r>
              <a:rPr lang="nl-NL" sz="2200" dirty="0">
                <a:solidFill>
                  <a:schemeClr val="tx1"/>
                </a:solidFill>
              </a:rPr>
              <a:t>De voorzitter stopt de USB-sticks samen met het </a:t>
            </a:r>
            <a:r>
              <a:rPr lang="nl-NL" sz="2200" dirty="0" err="1">
                <a:solidFill>
                  <a:schemeClr val="tx1"/>
                </a:solidFill>
              </a:rPr>
              <a:t>kerncijfferraport</a:t>
            </a:r>
            <a:r>
              <a:rPr lang="nl-NL" sz="2200" dirty="0">
                <a:solidFill>
                  <a:schemeClr val="tx1"/>
                </a:solidFill>
              </a:rPr>
              <a:t> in de daartoe voorziene envelop. Deze wordt verzegeld en naar het kantonhoofdbureau gebracht. </a:t>
            </a:r>
          </a:p>
        </p:txBody>
      </p:sp>
      <p:pic>
        <p:nvPicPr>
          <p:cNvPr id="3" name="Picture 723190138" descr="Afbeelding met tekst, Lettertype, logo, wit&#10;&#10;Automatisch gegenereerde beschrijving">
            <a:extLst>
              <a:ext uri="{FF2B5EF4-FFF2-40B4-BE49-F238E27FC236}">
                <a16:creationId xmlns:a16="http://schemas.microsoft.com/office/drawing/2014/main" id="{920CB714-6E03-C4A0-DFDF-FF4291DB1D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283612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nl-NL" sz="3200" dirty="0">
                <a:solidFill>
                  <a:srgbClr val="00AFDB"/>
                </a:solidFill>
                <a:latin typeface="Calibri" charset="0"/>
                <a:ea typeface="Calibri" charset="0"/>
                <a:cs typeface="Calibri" charset="0"/>
              </a:rPr>
              <a:t>Programma</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nl-NL" sz="2800" dirty="0">
                <a:ea typeface="Open Sans Light" charset="0"/>
                <a:cs typeface="Open Sans Light" charset="0"/>
              </a:rPr>
              <a:t>Inleiding</a:t>
            </a:r>
          </a:p>
          <a:p>
            <a:pPr marL="342900" indent="-342900">
              <a:lnSpc>
                <a:spcPct val="150000"/>
              </a:lnSpc>
              <a:buClr>
                <a:schemeClr val="bg1"/>
              </a:buClr>
              <a:buFont typeface="Wingdings" panose="05000000000000000000" pitchFamily="2" charset="2"/>
              <a:buChar char="§"/>
            </a:pPr>
            <a:r>
              <a:rPr lang="nl-NL" sz="2800" dirty="0">
                <a:solidFill>
                  <a:schemeClr val="bg1"/>
                </a:solidFill>
                <a:ea typeface="Open Sans Light" charset="0"/>
                <a:cs typeface="Open Sans Light" charset="0"/>
              </a:rPr>
              <a:t>Theoretisch deel</a:t>
            </a:r>
            <a:endParaRPr lang="nl-NL" sz="2400" dirty="0">
              <a:solidFill>
                <a:schemeClr val="bg1">
                  <a:lumMod val="50000"/>
                </a:schemeClr>
              </a:solidFill>
              <a:ea typeface="Open Sans Light" charset="0"/>
              <a:cs typeface="Open Sans Light" charset="0"/>
            </a:endParaRPr>
          </a:p>
          <a:p>
            <a:pPr marL="800100" lvl="1" indent="-342900">
              <a:lnSpc>
                <a:spcPct val="150000"/>
              </a:lnSpc>
              <a:buClr>
                <a:schemeClr val="tx1"/>
              </a:buClr>
              <a:buFont typeface="Wingdings" pitchFamily="2" charset="2"/>
              <a:buChar char="Ø"/>
            </a:pPr>
            <a:r>
              <a:rPr lang="nl-NL" sz="2400" dirty="0">
                <a:ea typeface="Open Sans Light" charset="0"/>
                <a:cs typeface="Open Sans Light" charset="0"/>
              </a:rPr>
              <a:t>Afhandeling incidenten / problemen</a:t>
            </a:r>
          </a:p>
        </p:txBody>
      </p:sp>
      <p:pic>
        <p:nvPicPr>
          <p:cNvPr id="3" name="Picture 723190138" descr="Afbeelding met tekst, Lettertype, logo, wit&#10;&#10;Automatisch gegenereerde beschrijving">
            <a:extLst>
              <a:ext uri="{FF2B5EF4-FFF2-40B4-BE49-F238E27FC236}">
                <a16:creationId xmlns:a16="http://schemas.microsoft.com/office/drawing/2014/main" id="{B0D9AD43-CDE0-EF04-ACA8-16CB64CB8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9293850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Afhandeling incidenten/problemen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Tijdens installatie</a:t>
            </a:r>
          </a:p>
          <a:p>
            <a:pPr marL="457200" indent="-457200">
              <a:lnSpc>
                <a:spcPct val="100000"/>
              </a:lnSpc>
              <a:spcBef>
                <a:spcPts val="400"/>
              </a:spcBef>
              <a:buFont typeface="+mj-lt"/>
              <a:buAutoNum type="arabicPeriod"/>
            </a:pPr>
            <a:r>
              <a:rPr lang="nl-NL" sz="2200" dirty="0">
                <a:solidFill>
                  <a:schemeClr val="tx1"/>
                </a:solidFill>
              </a:rPr>
              <a:t>Tijdens opstart</a:t>
            </a:r>
          </a:p>
          <a:p>
            <a:pPr marL="457200" indent="-457200">
              <a:lnSpc>
                <a:spcPct val="100000"/>
              </a:lnSpc>
              <a:spcBef>
                <a:spcPts val="400"/>
              </a:spcBef>
              <a:buFont typeface="+mj-lt"/>
              <a:buAutoNum type="arabicPeriod"/>
            </a:pPr>
            <a:r>
              <a:rPr lang="nl-NL" sz="2200" dirty="0">
                <a:solidFill>
                  <a:schemeClr val="tx1"/>
                </a:solidFill>
              </a:rPr>
              <a:t>Tijdens de stemming</a:t>
            </a:r>
          </a:p>
          <a:p>
            <a:pPr marL="457200" indent="-457200">
              <a:lnSpc>
                <a:spcPct val="100000"/>
              </a:lnSpc>
              <a:spcBef>
                <a:spcPts val="400"/>
              </a:spcBef>
              <a:buFont typeface="+mj-lt"/>
              <a:buAutoNum type="arabicPeriod"/>
            </a:pPr>
            <a:r>
              <a:rPr lang="nl-NL" sz="2200" dirty="0">
                <a:solidFill>
                  <a:schemeClr val="tx1"/>
                </a:solidFill>
              </a:rPr>
              <a:t>Tijdens het afsluiten</a:t>
            </a: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5F960E04-A68B-858B-EFCD-FA5E7569E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3008693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nl-NL" sz="2200" dirty="0">
                <a:solidFill>
                  <a:schemeClr val="tx1"/>
                </a:solidFill>
              </a:rPr>
              <a:t>Tijdens de opstart voert het systeem een diagnose uit</a:t>
            </a:r>
          </a:p>
          <a:p>
            <a:pPr marL="457200" indent="-457200">
              <a:lnSpc>
                <a:spcPct val="100000"/>
              </a:lnSpc>
              <a:spcBef>
                <a:spcPts val="400"/>
              </a:spcBef>
              <a:buFont typeface="+mj-lt"/>
              <a:buAutoNum type="arabicPeriod"/>
            </a:pPr>
            <a:r>
              <a:rPr lang="nl-NL" sz="2200" dirty="0">
                <a:solidFill>
                  <a:schemeClr val="tx1"/>
                </a:solidFill>
              </a:rPr>
              <a:t>Problemen en afwijkingen zijn zichtbaar in het scherm met symbolen en/of systeemmeldingen.</a:t>
            </a:r>
          </a:p>
          <a:p>
            <a:pPr marL="457200" indent="-457200">
              <a:lnSpc>
                <a:spcPct val="100000"/>
              </a:lnSpc>
              <a:spcBef>
                <a:spcPts val="400"/>
              </a:spcBef>
              <a:buFont typeface="+mj-lt"/>
              <a:buAutoNum type="arabicPeriod"/>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7D6D5CE3-9DA7-E6B7-F527-AF7D53558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2324207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nl-NL" sz="2800" dirty="0">
                <a:solidFill>
                  <a:srgbClr val="00AFDB"/>
                </a:solidFill>
              </a:rPr>
              <a:t>Incidenten/afwijkingen bij opstart voorzitterssysteem</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5"/>
          <a:stretch>
            <a:fillRect/>
          </a:stretch>
        </p:blipFill>
        <p:spPr>
          <a:xfrm>
            <a:off x="1119187" y="1314450"/>
            <a:ext cx="6615114" cy="4134446"/>
          </a:xfrm>
          <a:prstGeom prst="rect">
            <a:avLst/>
          </a:prstGeom>
        </p:spPr>
      </p:pic>
      <p:sp>
        <p:nvSpPr>
          <p:cNvPr id="3" name="TextBox 2">
            <a:extLst>
              <a:ext uri="{FF2B5EF4-FFF2-40B4-BE49-F238E27FC236}">
                <a16:creationId xmlns:a16="http://schemas.microsoft.com/office/drawing/2014/main" id="{1499370B-E85D-E348-B0DC-7D7502EEBEFC}"/>
              </a:ext>
            </a:extLst>
          </p:cNvPr>
          <p:cNvSpPr txBox="1"/>
          <p:nvPr/>
        </p:nvSpPr>
        <p:spPr>
          <a:xfrm>
            <a:off x="2571750" y="5587689"/>
            <a:ext cx="3626890" cy="369332"/>
          </a:xfrm>
          <a:prstGeom prst="rect">
            <a:avLst/>
          </a:prstGeom>
          <a:noFill/>
        </p:spPr>
        <p:txBody>
          <a:bodyPr wrap="none" rtlCol="0">
            <a:spAutoFit/>
          </a:bodyPr>
          <a:lstStyle/>
          <a:p>
            <a:r>
              <a:rPr lang="en-US" dirty="0" err="1"/>
              <a:t>Wachtwoord</a:t>
            </a:r>
            <a:r>
              <a:rPr lang="en-US" dirty="0"/>
              <a:t> </a:t>
            </a:r>
            <a:r>
              <a:rPr lang="en-US" dirty="0" err="1"/>
              <a:t>niet</a:t>
            </a:r>
            <a:r>
              <a:rPr lang="en-US" dirty="0"/>
              <a:t> correct </a:t>
            </a:r>
            <a:r>
              <a:rPr lang="en-US" dirty="0" err="1"/>
              <a:t>ingevoerd</a:t>
            </a:r>
            <a:endParaRPr lang="en-US" dirty="0"/>
          </a:p>
        </p:txBody>
      </p:sp>
      <p:pic>
        <p:nvPicPr>
          <p:cNvPr id="4" name="Picture 723190138" descr="Afbeelding met tekst, Lettertype, logo, wit&#10;&#10;Automatisch gegenereerde beschrijving">
            <a:extLst>
              <a:ext uri="{FF2B5EF4-FFF2-40B4-BE49-F238E27FC236}">
                <a16:creationId xmlns:a16="http://schemas.microsoft.com/office/drawing/2014/main" id="{4B75747E-FB39-DE0F-39E6-BF95F187B9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spTree>
    <p:extLst>
      <p:ext uri="{BB962C8B-B14F-4D97-AF65-F5344CB8AC3E}">
        <p14:creationId xmlns:p14="http://schemas.microsoft.com/office/powerpoint/2010/main" val="1474437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12602</TotalTime>
  <Words>5522</Words>
  <Application>Microsoft Office PowerPoint</Application>
  <PresentationFormat>A4 (210 x 297 mm)</PresentationFormat>
  <Paragraphs>949</Paragraphs>
  <Slides>121</Slides>
  <Notes>119</Notes>
  <HiddenSlides>39</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121</vt:i4>
      </vt:variant>
    </vt:vector>
  </HeadingPairs>
  <TitlesOfParts>
    <vt:vector size="128" baseType="lpstr">
      <vt:lpstr>Arial</vt:lpstr>
      <vt:lpstr>Calibri</vt:lpstr>
      <vt:lpstr>Calibri Light</vt:lpstr>
      <vt:lpstr>Calibri-Bold</vt:lpstr>
      <vt:lpstr>Open Sans Light</vt:lpstr>
      <vt:lpstr>Wingdings</vt:lpstr>
      <vt:lpstr>Office Theme</vt:lpstr>
      <vt:lpstr>Elektronisch stemmen</vt:lpstr>
      <vt:lpstr>PowerPoint-presentatie</vt:lpstr>
      <vt:lpstr>PowerPoint-presentatie</vt:lpstr>
      <vt:lpstr>Elektronisch stemmen lokale verkiezingen 2019</vt:lpstr>
      <vt:lpstr>Doelstellingen van de training</vt:lpstr>
      <vt:lpstr>Wat is het belang van de training</vt:lpstr>
      <vt:lpstr>PowerPoint-presentatie</vt:lpstr>
      <vt:lpstr>PowerPoint-presentatie</vt:lpstr>
      <vt:lpstr>Overzicht stembureau</vt:lpstr>
      <vt:lpstr>Overzicht stembureau</vt:lpstr>
      <vt:lpstr>Overzicht stembureau</vt:lpstr>
      <vt:lpstr>Overzicht stemsysteem</vt:lpstr>
      <vt:lpstr>Overzicht stembureau</vt:lpstr>
      <vt:lpstr>Overzicht stembureau</vt:lpstr>
      <vt:lpstr>Overzicht stemsysteem</vt:lpstr>
      <vt:lpstr>Overzicht stembureau</vt:lpstr>
      <vt:lpstr>Overzicht stemsysteem</vt:lpstr>
      <vt:lpstr>PowerPoint-presentatie</vt:lpstr>
      <vt:lpstr>Overzicht van de aansluitingen</vt:lpstr>
      <vt:lpstr>Installatie en aansluitingen</vt:lpstr>
      <vt:lpstr>Installatie en aansluitingen</vt:lpstr>
      <vt:lpstr>Installatie en aansluitingen</vt:lpstr>
      <vt:lpstr>Installatie en aansluitingen</vt:lpstr>
      <vt:lpstr>Installatie en aansluitingen</vt:lpstr>
      <vt:lpstr>PowerPoint-presentatie</vt:lpstr>
      <vt:lpstr>Opstarten stembureau</vt:lpstr>
      <vt:lpstr>Opstarten stembureau</vt:lpstr>
      <vt:lpstr>Stembureaucode + wachtwoord</vt:lpstr>
      <vt:lpstr>Opstarten stembureau</vt:lpstr>
      <vt:lpstr>Opstarten stembureau</vt:lpstr>
      <vt:lpstr>USB sticks in elektronische stembus</vt:lpstr>
      <vt:lpstr>Opstarten voorzitterssysteem</vt:lpstr>
      <vt:lpstr>Opstarten voorzitterssysteem</vt:lpstr>
      <vt:lpstr>Opstarten voorzitterssysteem</vt:lpstr>
      <vt:lpstr>Opstarten voorzitterssysteem</vt:lpstr>
      <vt:lpstr>Opstarten voorzitterssysteem</vt:lpstr>
      <vt:lpstr>Opstarten voorzitterssysteem</vt:lpstr>
      <vt:lpstr>Opstarten voorzitterssysteem</vt:lpstr>
      <vt:lpstr>Opstarten voorzitterssysteem</vt:lpstr>
      <vt:lpstr>Opstarten stembureau</vt:lpstr>
      <vt:lpstr>PowerPoint-presentatie</vt:lpstr>
      <vt:lpstr>PowerPoint-presentatie</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stemcomputer</vt:lpstr>
      <vt:lpstr>Opstarten stembureau</vt:lpstr>
      <vt:lpstr>Terugsteken van USB-stick elektronische stembus</vt:lpstr>
      <vt:lpstr>Terugsteken van USB-stick elektronische stembus</vt:lpstr>
      <vt:lpstr>Terugsteken van USB-stick elektronische stembus</vt:lpstr>
      <vt:lpstr>Opstarten stembureau</vt:lpstr>
      <vt:lpstr>Stemming openen</vt:lpstr>
      <vt:lpstr>Stemming openen</vt:lpstr>
      <vt:lpstr>Opstarten stembureau</vt:lpstr>
      <vt:lpstr>PowerPoint-presentatie</vt:lpstr>
      <vt:lpstr>Kaarten activeren</vt:lpstr>
      <vt:lpstr>Kaarten activeren</vt:lpstr>
      <vt:lpstr>Kaarten activeren</vt:lpstr>
      <vt:lpstr>Kaarten activeren</vt:lpstr>
      <vt:lpstr>Kaarten activeren</vt:lpstr>
      <vt:lpstr>Kaarten activeren</vt:lpstr>
      <vt:lpstr>Stemmen van de voorzitter en bijzitters</vt:lpstr>
      <vt:lpstr>Tijdens de verkiezingen</vt:lpstr>
      <vt:lpstr>Tijdens de verkiezingen</vt:lpstr>
      <vt:lpstr>Stemmen opslaan</vt:lpstr>
      <vt:lpstr>Stemmen opslaan</vt:lpstr>
      <vt:lpstr>PowerPoint-presentatie</vt:lpstr>
      <vt:lpstr>Stemming sluiten</vt:lpstr>
      <vt:lpstr>Stemming sluiten</vt:lpstr>
      <vt:lpstr>Stemming sluiten</vt:lpstr>
      <vt:lpstr>Stemming sluiten</vt:lpstr>
      <vt:lpstr>Stemming sluiten</vt:lpstr>
      <vt:lpstr>Stemming sluiten</vt:lpstr>
      <vt:lpstr>Stemming sluiten</vt:lpstr>
      <vt:lpstr>Kerncijferrapporten afdrukken en ondertekenen</vt:lpstr>
      <vt:lpstr>Kerncijferrapporten afdrukken en ondertekenen</vt:lpstr>
      <vt:lpstr>Kerncijferrapporten afdrukken en ondertekenen</vt:lpstr>
      <vt:lpstr>Kerncijferrapporten afdrukken en ondertekenen</vt:lpstr>
      <vt:lpstr>USB-stick terugplaatsen en stemming definitief sluiten</vt:lpstr>
      <vt:lpstr>USB-stick terugplaatsen en stemming definitief sluiten</vt:lpstr>
      <vt:lpstr>Stemming/stembureau sluiten</vt:lpstr>
      <vt:lpstr>Het stembureau is definitief afgesloten</vt:lpstr>
      <vt:lpstr>PowerPoint-presentatie</vt:lpstr>
      <vt:lpstr>Afhandeling incidenten/problemen</vt:lpstr>
      <vt:lpstr>Incidenten/afwijkingen bij opstart</vt:lpstr>
      <vt:lpstr>Incidenten/afwijkingen bij opstart voorzitterssysteem</vt:lpstr>
      <vt:lpstr>Incidenten/afwijkingen bij opstart voorzitterssysteem</vt:lpstr>
      <vt:lpstr>Incidenten/afwijkingen bij opstart stemcomputer</vt:lpstr>
      <vt:lpstr>Incidenten/afwijkingen bij opstart</vt:lpstr>
      <vt:lpstr>Incidenten/afwijkingen tijdens stemming</vt:lpstr>
      <vt:lpstr>Incidenten/afwijkingen tijdens stemming voorzitterssysteem</vt:lpstr>
      <vt:lpstr>Incidenten/afwijkingen tijdens stemming voorzitterssysteem</vt:lpstr>
      <vt:lpstr>Incidenten/afwijkingen tijdens stemming stemcomputer</vt:lpstr>
      <vt:lpstr>Incidenten/afwijkingen tijdens stemming stemcomputer</vt:lpstr>
      <vt:lpstr>Incidenten/afwijkingen tijdens stemming stemcomputer</vt:lpstr>
      <vt:lpstr>Incidenten/afwijkingen tijdens stemming stemcomputer</vt:lpstr>
      <vt:lpstr>Incidenten/afwijkingen tijdens stemming stemcomputer</vt:lpstr>
      <vt:lpstr>Incidenten/afwijkingen tijdens stemming stemcomputer</vt:lpstr>
      <vt:lpstr>Incidenten/afwijkingen tijdens stemming stemcomputer</vt:lpstr>
      <vt:lpstr>Incidenten/afwijkingen tijdens stemming</vt:lpstr>
      <vt:lpstr>PowerPoint-presentatie</vt:lpstr>
      <vt:lpstr>PowerPoint-presentatie</vt:lpstr>
      <vt:lpstr>Oefenen</vt:lpstr>
      <vt:lpstr>PowerPoint-presentatie</vt:lpstr>
      <vt:lpstr>Doelstellingen van de training</vt:lpstr>
      <vt:lpstr>Documentatie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Isabel Leliaert</cp:lastModifiedBy>
  <cp:revision>426</cp:revision>
  <cp:lastPrinted>2019-05-14T06:38:30Z</cp:lastPrinted>
  <dcterms:created xsi:type="dcterms:W3CDTF">2018-01-10T18:21:42Z</dcterms:created>
  <dcterms:modified xsi:type="dcterms:W3CDTF">2024-05-17T07:05:39Z</dcterms:modified>
</cp:coreProperties>
</file>