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0"/>
  </p:notesMasterIdLst>
  <p:handoutMasterIdLst>
    <p:handoutMasterId r:id="rId131"/>
  </p:handoutMasterIdLst>
  <p:sldIdLst>
    <p:sldId id="256" r:id="rId2"/>
    <p:sldId id="259" r:id="rId3"/>
    <p:sldId id="340" r:id="rId4"/>
    <p:sldId id="272" r:id="rId5"/>
    <p:sldId id="343" r:id="rId6"/>
    <p:sldId id="344" r:id="rId7"/>
    <p:sldId id="345" r:id="rId8"/>
    <p:sldId id="346" r:id="rId9"/>
    <p:sldId id="405" r:id="rId10"/>
    <p:sldId id="348" r:id="rId11"/>
    <p:sldId id="349" r:id="rId12"/>
    <p:sldId id="350" r:id="rId13"/>
    <p:sldId id="351" r:id="rId14"/>
    <p:sldId id="352" r:id="rId15"/>
    <p:sldId id="358" r:id="rId16"/>
    <p:sldId id="354" r:id="rId17"/>
    <p:sldId id="353" r:id="rId18"/>
    <p:sldId id="280" r:id="rId19"/>
    <p:sldId id="356" r:id="rId20"/>
    <p:sldId id="432" r:id="rId21"/>
    <p:sldId id="433" r:id="rId22"/>
    <p:sldId id="406" r:id="rId23"/>
    <p:sldId id="357" r:id="rId24"/>
    <p:sldId id="361" r:id="rId25"/>
    <p:sldId id="360" r:id="rId26"/>
    <p:sldId id="471" r:id="rId27"/>
    <p:sldId id="362" r:id="rId28"/>
    <p:sldId id="472" r:id="rId29"/>
    <p:sldId id="407" r:id="rId30"/>
    <p:sldId id="363" r:id="rId31"/>
    <p:sldId id="364" r:id="rId32"/>
    <p:sldId id="365" r:id="rId33"/>
    <p:sldId id="366" r:id="rId34"/>
    <p:sldId id="367" r:id="rId35"/>
    <p:sldId id="397" r:id="rId36"/>
    <p:sldId id="383" r:id="rId37"/>
    <p:sldId id="369" r:id="rId38"/>
    <p:sldId id="384" r:id="rId39"/>
    <p:sldId id="368" r:id="rId40"/>
    <p:sldId id="371" r:id="rId41"/>
    <p:sldId id="370" r:id="rId42"/>
    <p:sldId id="372" r:id="rId43"/>
    <p:sldId id="373" r:id="rId44"/>
    <p:sldId id="377" r:id="rId45"/>
    <p:sldId id="376" r:id="rId46"/>
    <p:sldId id="380" r:id="rId47"/>
    <p:sldId id="374" r:id="rId48"/>
    <p:sldId id="375" r:id="rId49"/>
    <p:sldId id="382" r:id="rId50"/>
    <p:sldId id="385" r:id="rId51"/>
    <p:sldId id="389" r:id="rId52"/>
    <p:sldId id="394" r:id="rId53"/>
    <p:sldId id="395" r:id="rId54"/>
    <p:sldId id="396" r:id="rId55"/>
    <p:sldId id="386" r:id="rId56"/>
    <p:sldId id="390" r:id="rId57"/>
    <p:sldId id="391" r:id="rId58"/>
    <p:sldId id="392" r:id="rId59"/>
    <p:sldId id="393" r:id="rId60"/>
    <p:sldId id="387" r:id="rId61"/>
    <p:sldId id="398" r:id="rId62"/>
    <p:sldId id="399" r:id="rId63"/>
    <p:sldId id="400" r:id="rId64"/>
    <p:sldId id="401" r:id="rId65"/>
    <p:sldId id="402" r:id="rId66"/>
    <p:sldId id="403" r:id="rId67"/>
    <p:sldId id="404" r:id="rId68"/>
    <p:sldId id="408" r:id="rId69"/>
    <p:sldId id="410" r:id="rId70"/>
    <p:sldId id="412" r:id="rId71"/>
    <p:sldId id="413" r:id="rId72"/>
    <p:sldId id="411" r:id="rId73"/>
    <p:sldId id="415" r:id="rId74"/>
    <p:sldId id="417" r:id="rId75"/>
    <p:sldId id="419" r:id="rId76"/>
    <p:sldId id="418" r:id="rId77"/>
    <p:sldId id="420" r:id="rId78"/>
    <p:sldId id="421" r:id="rId79"/>
    <p:sldId id="423" r:id="rId80"/>
    <p:sldId id="422" r:id="rId81"/>
    <p:sldId id="425" r:id="rId82"/>
    <p:sldId id="424" r:id="rId83"/>
    <p:sldId id="426" r:id="rId84"/>
    <p:sldId id="427" r:id="rId85"/>
    <p:sldId id="428" r:id="rId86"/>
    <p:sldId id="429" r:id="rId87"/>
    <p:sldId id="430" r:id="rId88"/>
    <p:sldId id="431" r:id="rId89"/>
    <p:sldId id="434" r:id="rId90"/>
    <p:sldId id="435" r:id="rId91"/>
    <p:sldId id="436" r:id="rId92"/>
    <p:sldId id="437" r:id="rId93"/>
    <p:sldId id="438" r:id="rId94"/>
    <p:sldId id="440" r:id="rId95"/>
    <p:sldId id="448" r:id="rId96"/>
    <p:sldId id="449" r:id="rId97"/>
    <p:sldId id="451" r:id="rId98"/>
    <p:sldId id="453" r:id="rId99"/>
    <p:sldId id="452" r:id="rId100"/>
    <p:sldId id="450" r:id="rId101"/>
    <p:sldId id="454" r:id="rId102"/>
    <p:sldId id="456" r:id="rId103"/>
    <p:sldId id="457" r:id="rId104"/>
    <p:sldId id="458" r:id="rId105"/>
    <p:sldId id="459" r:id="rId106"/>
    <p:sldId id="460" r:id="rId107"/>
    <p:sldId id="461" r:id="rId108"/>
    <p:sldId id="462" r:id="rId109"/>
    <p:sldId id="463" r:id="rId110"/>
    <p:sldId id="473" r:id="rId111"/>
    <p:sldId id="455" r:id="rId112"/>
    <p:sldId id="439" r:id="rId113"/>
    <p:sldId id="447" r:id="rId114"/>
    <p:sldId id="441" r:id="rId115"/>
    <p:sldId id="442" r:id="rId116"/>
    <p:sldId id="443" r:id="rId117"/>
    <p:sldId id="445" r:id="rId118"/>
    <p:sldId id="444" r:id="rId119"/>
    <p:sldId id="446" r:id="rId120"/>
    <p:sldId id="474" r:id="rId121"/>
    <p:sldId id="464" r:id="rId122"/>
    <p:sldId id="465" r:id="rId123"/>
    <p:sldId id="466" r:id="rId124"/>
    <p:sldId id="470" r:id="rId125"/>
    <p:sldId id="467" r:id="rId126"/>
    <p:sldId id="468" r:id="rId127"/>
    <p:sldId id="267" r:id="rId128"/>
    <p:sldId id="469" r:id="rId129"/>
  </p:sldIdLst>
  <p:sldSz cx="9906000" cy="6858000" type="A4"/>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D6D6D6"/>
    <a:srgbClr val="EBEBEB"/>
    <a:srgbClr val="009193"/>
    <a:srgbClr val="00AFDB"/>
    <a:srgbClr val="0B5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7120" autoAdjust="0"/>
    <p:restoredTop sz="57833" autoAdjust="0"/>
  </p:normalViewPr>
  <p:slideViewPr>
    <p:cSldViewPr snapToGrid="0" snapToObjects="1">
      <p:cViewPr varScale="1">
        <p:scale>
          <a:sx n="50" d="100"/>
          <a:sy n="50" d="100"/>
        </p:scale>
        <p:origin x="595" y="48"/>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00" d="100"/>
          <a:sy n="100" d="100"/>
        </p:scale>
        <p:origin x="1392" y="160"/>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0AF447-C290-884E-AC43-F36EC88F71C0}"/>
              </a:ext>
            </a:extLst>
          </p:cNvPr>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20C56A-750A-D24A-BBC7-6272E0E2DD27}"/>
              </a:ext>
            </a:extLst>
          </p:cNvPr>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3815596E-81F9-8942-994F-ED11827D3C51}" type="datetimeFigureOut">
              <a:rPr lang="en-US" smtClean="0"/>
              <a:t>4/5/2019</a:t>
            </a:fld>
            <a:endParaRPr lang="en-US"/>
          </a:p>
        </p:txBody>
      </p:sp>
      <p:sp>
        <p:nvSpPr>
          <p:cNvPr id="4" name="Footer Placeholder 3">
            <a:extLst>
              <a:ext uri="{FF2B5EF4-FFF2-40B4-BE49-F238E27FC236}">
                <a16:creationId xmlns:a16="http://schemas.microsoft.com/office/drawing/2014/main" id="{A9E192F9-E7BB-8047-AF95-8C14CCD1939A}"/>
              </a:ext>
            </a:extLst>
          </p:cNvPr>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33F6A4-2336-1E4D-8CB6-1BE50E985715}"/>
              </a:ext>
            </a:extLst>
          </p:cNvPr>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A365B154-9825-4C45-8BAF-0915635609C4}" type="slidenum">
              <a:rPr lang="en-US" smtClean="0"/>
              <a:t>‹#›</a:t>
            </a:fld>
            <a:endParaRPr lang="en-US"/>
          </a:p>
        </p:txBody>
      </p:sp>
    </p:spTree>
    <p:extLst>
      <p:ext uri="{BB962C8B-B14F-4D97-AF65-F5344CB8AC3E}">
        <p14:creationId xmlns:p14="http://schemas.microsoft.com/office/powerpoint/2010/main" val="1703658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AD4B271B-5B2F-9E4D-AB6E-C4A3927C4203}" type="datetimeFigureOut">
              <a:rPr lang="en-US" smtClean="0"/>
              <a:t>4/5/2019</a:t>
            </a:fld>
            <a:endParaRPr lang="en-US"/>
          </a:p>
        </p:txBody>
      </p:sp>
      <p:sp>
        <p:nvSpPr>
          <p:cNvPr id="4" name="Slide Image Placeholder 3"/>
          <p:cNvSpPr>
            <a:spLocks noGrp="1" noRot="1" noChangeAspect="1"/>
          </p:cNvSpPr>
          <p:nvPr>
            <p:ph type="sldImg" idx="2"/>
          </p:nvPr>
        </p:nvSpPr>
        <p:spPr>
          <a:xfrm>
            <a:off x="2940050" y="876300"/>
            <a:ext cx="34163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C5321C52-1253-854F-8619-08E37262CC93}" type="slidenum">
              <a:rPr lang="en-US" smtClean="0"/>
              <a:t>‹#›</a:t>
            </a:fld>
            <a:endParaRPr lang="en-US"/>
          </a:p>
        </p:txBody>
      </p:sp>
    </p:spTree>
    <p:extLst>
      <p:ext uri="{BB962C8B-B14F-4D97-AF65-F5344CB8AC3E}">
        <p14:creationId xmlns:p14="http://schemas.microsoft.com/office/powerpoint/2010/main" val="246097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a:t>
            </a:fld>
            <a:endParaRPr lang="en-US"/>
          </a:p>
        </p:txBody>
      </p:sp>
    </p:spTree>
    <p:extLst>
      <p:ext uri="{BB962C8B-B14F-4D97-AF65-F5344CB8AC3E}">
        <p14:creationId xmlns:p14="http://schemas.microsoft.com/office/powerpoint/2010/main" val="2903977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 lege verzegelbare enveloppen zijn belangrijk, want </a:t>
            </a:r>
            <a:r>
              <a:rPr lang="nl-NL" noProof="0" dirty="0" smtClean="0"/>
              <a:t>daarin </a:t>
            </a:r>
            <a:r>
              <a:rPr lang="nl-NL" noProof="0" dirty="0"/>
              <a:t>moeten na sluiting van het stembureau de volgende </a:t>
            </a:r>
            <a:r>
              <a:rPr lang="nl-NL" noProof="0" dirty="0" smtClean="0"/>
              <a:t>zaken </a:t>
            </a:r>
            <a:r>
              <a:rPr lang="nl-NL" noProof="0" dirty="0"/>
              <a:t>verzegeld en ondertekend bewaard worden:</a:t>
            </a:r>
          </a:p>
          <a:p>
            <a:endParaRPr lang="nl-NL" noProof="0" dirty="0"/>
          </a:p>
          <a:p>
            <a:pPr marL="171450" indent="-171450">
              <a:buFont typeface="Arial" panose="020B0604020202020204" pitchFamily="34" charset="0"/>
              <a:buChar char="•"/>
            </a:pPr>
            <a:r>
              <a:rPr lang="nl-NL" noProof="0" dirty="0"/>
              <a:t>Alle stembiljetten uit de stembus;</a:t>
            </a:r>
          </a:p>
          <a:p>
            <a:pPr marL="171450" indent="-171450">
              <a:buFont typeface="Arial" panose="020B0604020202020204" pitchFamily="34" charset="0"/>
              <a:buChar char="•"/>
            </a:pPr>
            <a:r>
              <a:rPr lang="nl-NL" noProof="0" dirty="0"/>
              <a:t>Twee USB </a:t>
            </a:r>
            <a:r>
              <a:rPr lang="nl-NL" noProof="0" dirty="0" smtClean="0"/>
              <a:t>sticks + het ondertekende kerncijferrapport,</a:t>
            </a:r>
            <a:endParaRPr lang="nl-NL" noProof="0" dirty="0"/>
          </a:p>
          <a:p>
            <a:pPr marL="0" indent="0">
              <a:buFont typeface="Arial" panose="020B0604020202020204" pitchFamily="34" charset="0"/>
              <a:buNone/>
            </a:pPr>
            <a:endParaRPr lang="nl-NL" dirty="0" smtClean="0"/>
          </a:p>
          <a:p>
            <a:pPr marL="0" indent="0">
              <a:buFont typeface="Arial" panose="020B0604020202020204" pitchFamily="34" charset="0"/>
              <a:buNone/>
            </a:pPr>
            <a:r>
              <a:rPr lang="nl-NL" dirty="0" smtClean="0"/>
              <a:t>Alle </a:t>
            </a:r>
            <a:r>
              <a:rPr lang="nl-NL" dirty="0"/>
              <a:t>overige voorgeschreven formulieren en documenten, zoals aanstiplijsten, formulier presentiegelden, volmachten + attesten, niet opgekomen kiezers, niet opgekomen bijzitters, etc</a:t>
            </a:r>
            <a:r>
              <a:rPr lang="nl-NL" dirty="0" smtClean="0"/>
              <a:t>. worden</a:t>
            </a:r>
            <a:r>
              <a:rPr lang="nl-NL" baseline="0" dirty="0" smtClean="0"/>
              <a:t> in normale enveloppen gestoken die voorzien worden door de gemeente.</a:t>
            </a:r>
            <a:endParaRPr lang="nl-NL"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a:t>
            </a:fld>
            <a:endParaRPr lang="en-US"/>
          </a:p>
        </p:txBody>
      </p:sp>
    </p:spTree>
    <p:extLst>
      <p:ext uri="{BB962C8B-B14F-4D97-AF65-F5344CB8AC3E}">
        <p14:creationId xmlns:p14="http://schemas.microsoft.com/office/powerpoint/2010/main" val="1918043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6: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voor voorzitterssystemen gebeurt dit binnen 30 minuten.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Voor stemcomputers gebeurt dit binnen 60 minuten</a:t>
            </a:r>
          </a:p>
        </p:txBody>
      </p:sp>
      <p:sp>
        <p:nvSpPr>
          <p:cNvPr id="4" name="Slide Number Placeholder 3"/>
          <p:cNvSpPr>
            <a:spLocks noGrp="1"/>
          </p:cNvSpPr>
          <p:nvPr>
            <p:ph type="sldNum" sz="quarter" idx="10"/>
          </p:nvPr>
        </p:nvSpPr>
        <p:spPr/>
        <p:txBody>
          <a:bodyPr/>
          <a:lstStyle/>
          <a:p>
            <a:fld id="{C5321C52-1253-854F-8619-08E37262CC93}" type="slidenum">
              <a:rPr lang="en-US" smtClean="0"/>
              <a:t>100</a:t>
            </a:fld>
            <a:endParaRPr lang="en-US"/>
          </a:p>
        </p:txBody>
      </p:sp>
    </p:spTree>
    <p:extLst>
      <p:ext uri="{BB962C8B-B14F-4D97-AF65-F5344CB8AC3E}">
        <p14:creationId xmlns:p14="http://schemas.microsoft.com/office/powerpoint/2010/main" val="36069032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101</a:t>
            </a:fld>
            <a:endParaRPr lang="en-US"/>
          </a:p>
        </p:txBody>
      </p:sp>
    </p:spTree>
    <p:extLst>
      <p:ext uri="{BB962C8B-B14F-4D97-AF65-F5344CB8AC3E}">
        <p14:creationId xmlns:p14="http://schemas.microsoft.com/office/powerpoint/2010/main" val="32318994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dirty="0"/>
              <a:t>Deze slide alleen voor de gemeenten met tweede generatie systemen</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u="sng" noProof="0" dirty="0"/>
              <a:t>Melding			Remedie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Fout bij activeren kaart		Kaart verwijderen en opnieuw proberen, blijft probleem bestaan </a:t>
            </a:r>
            <a:r>
              <a:rPr lang="nl-NL" noProof="0" dirty="0">
                <a:sym typeface="Wingdings" pitchFamily="2" charset="2"/>
              </a:rPr>
              <a:t> kaart in quarantaine en nieuwe kaart proberen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Stembusscanner niet verbonden	</a:t>
            </a:r>
            <a:r>
              <a:rPr lang="nl-NL" noProof="0" dirty="0" smtClean="0">
                <a:sym typeface="Wingdings" pitchFamily="2" charset="2"/>
              </a:rPr>
              <a:t>Automatische </a:t>
            </a:r>
            <a:r>
              <a:rPr lang="nl-NL" noProof="0" dirty="0">
                <a:sym typeface="Wingdings" pitchFamily="2" charset="2"/>
              </a:rPr>
              <a:t>klep losschroeven en USB-B connector aansluiten en voorzitterssysteem opnieuw opstarten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Stembusscanner reageert niet	Voorzitterssysteem uitschakelen en opnieuw opstarten, </a:t>
            </a:r>
            <a:r>
              <a:rPr lang="nl-NL" noProof="0" dirty="0" smtClean="0">
                <a:sym typeface="Wingdings" pitchFamily="2" charset="2"/>
              </a:rPr>
              <a:t>indien het probleem</a:t>
            </a:r>
            <a:r>
              <a:rPr lang="nl-NL" baseline="0" noProof="0" dirty="0" smtClean="0">
                <a:sym typeface="Wingdings" pitchFamily="2" charset="2"/>
              </a:rPr>
              <a:t> </a:t>
            </a:r>
            <a:r>
              <a:rPr lang="nl-NL" noProof="0" dirty="0" smtClean="0">
                <a:sym typeface="Wingdings" pitchFamily="2" charset="2"/>
              </a:rPr>
              <a:t>blijft bestaan: </a:t>
            </a:r>
            <a:r>
              <a:rPr lang="nl-NL" noProof="0" dirty="0">
                <a:sym typeface="Wingdings" pitchFamily="2" charset="2"/>
              </a:rPr>
              <a:t>assistentie roepen voor vervanging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Werken met 1 USB-stick		Geen probleem, als tweede USB stick weer beschikbaar komt opnieuw insteken, dan zullen beide USB-sticks de inhoud synchroniseren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Elektronische klep niet aangesloten	Controleren of de connectoren D2 en/of E2 van de x kabel goed in hun USB poort zijn gestoken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Elektronische klep reageert niet	Voorzitterssysteem uitschakelen en opnieuw opstarten, </a:t>
            </a:r>
            <a:r>
              <a:rPr lang="nl-NL" noProof="0" dirty="0" smtClean="0">
                <a:sym typeface="Wingdings" pitchFamily="2" charset="2"/>
              </a:rPr>
              <a:t>indien het probleem</a:t>
            </a:r>
            <a:r>
              <a:rPr lang="nl-NL" baseline="0" noProof="0" dirty="0" smtClean="0">
                <a:sym typeface="Wingdings" pitchFamily="2" charset="2"/>
              </a:rPr>
              <a:t> </a:t>
            </a:r>
            <a:r>
              <a:rPr lang="nl-NL" noProof="0" dirty="0" smtClean="0">
                <a:sym typeface="Wingdings" pitchFamily="2" charset="2"/>
              </a:rPr>
              <a:t>blijft bestaan: assistentie roepen voor vervanging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			De stemming kan gewoon doorgaan. De klep heeft slechts een lichte veerspanning die </a:t>
            </a:r>
            <a:r>
              <a:rPr lang="nl-NL" noProof="0" dirty="0" smtClean="0">
                <a:sym typeface="Wingdings" pitchFamily="2" charset="2"/>
              </a:rPr>
              <a:t>eenvoudigweg </a:t>
            </a:r>
            <a:r>
              <a:rPr lang="nl-NL" noProof="0" dirty="0">
                <a:sym typeface="Wingdings" pitchFamily="2" charset="2"/>
              </a:rPr>
              <a:t>met de vingers geopend kan </a:t>
            </a:r>
            <a:r>
              <a:rPr lang="nl-NL" noProof="0" dirty="0" smtClean="0">
                <a:sym typeface="Wingdings" pitchFamily="2" charset="2"/>
              </a:rPr>
              <a:t>worden</a:t>
            </a:r>
            <a:r>
              <a:rPr lang="nl-NL" noProof="0" dirty="0">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102</a:t>
            </a:fld>
            <a:endParaRPr lang="en-US"/>
          </a:p>
        </p:txBody>
      </p:sp>
    </p:spTree>
    <p:extLst>
      <p:ext uri="{BB962C8B-B14F-4D97-AF65-F5344CB8AC3E}">
        <p14:creationId xmlns:p14="http://schemas.microsoft.com/office/powerpoint/2010/main" val="11037512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dirty="0"/>
              <a:t>Deze slide alleen voor de gemeenten met eerste generatie systemen</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u="sng" noProof="0" dirty="0"/>
              <a:t>Melding			Remedie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Fout bij activeren kaart		Kaart verwijderen en opnieuw proberen, blijft probleem bestaan </a:t>
            </a:r>
            <a:r>
              <a:rPr lang="nl-NL" noProof="0" dirty="0">
                <a:sym typeface="Wingdings" pitchFamily="2" charset="2"/>
              </a:rPr>
              <a:t> kaart in quarantaine en nieuwe kaart proberen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Stembusscanner niet verbonden	</a:t>
            </a:r>
            <a:r>
              <a:rPr lang="nl-NL" noProof="0" dirty="0" smtClean="0">
                <a:sym typeface="Wingdings" pitchFamily="2" charset="2"/>
              </a:rPr>
              <a:t>Automatische </a:t>
            </a:r>
            <a:r>
              <a:rPr lang="nl-NL" noProof="0" dirty="0">
                <a:sym typeface="Wingdings" pitchFamily="2" charset="2"/>
              </a:rPr>
              <a:t>klep losschroeven en USB-B connector aansluiten en voorzitterssysteem opnieuw opstarten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Stembusscanner reageert niet	Voorzitterssysteem uitschakelen en opnieuw opstarten, </a:t>
            </a:r>
            <a:r>
              <a:rPr lang="nl-NL" noProof="0" dirty="0" smtClean="0">
                <a:sym typeface="Wingdings" pitchFamily="2" charset="2"/>
              </a:rPr>
              <a:t>indien het probleem</a:t>
            </a:r>
            <a:r>
              <a:rPr lang="nl-NL" baseline="0" noProof="0" dirty="0" smtClean="0">
                <a:sym typeface="Wingdings" pitchFamily="2" charset="2"/>
              </a:rPr>
              <a:t> </a:t>
            </a:r>
            <a:r>
              <a:rPr lang="nl-NL" noProof="0" dirty="0" smtClean="0">
                <a:sym typeface="Wingdings" pitchFamily="2" charset="2"/>
              </a:rPr>
              <a:t>blijft bestaan: assistentie roepen voor vervanging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Werken met 1 USB-stick		Geen probleem, als tweede USB stick weer beschikbaar komt opnieuw insteken, dan zullen beide USB-sticks de inhoud synchroniseren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Elektronische klep niet aangesloten	Controleren of de connectoren D2 en/of E2 van de x kabel goed in hun USB poort zijn gestoken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Elektronische klep reageert niet	Voorzitterssysteem uitschakelen en opnieuw opstarten, </a:t>
            </a:r>
            <a:r>
              <a:rPr lang="nl-NL" noProof="0" dirty="0" smtClean="0">
                <a:sym typeface="Wingdings" pitchFamily="2" charset="2"/>
              </a:rPr>
              <a:t>indien het probleem</a:t>
            </a:r>
            <a:r>
              <a:rPr lang="nl-NL" baseline="0" noProof="0" dirty="0" smtClean="0">
                <a:sym typeface="Wingdings" pitchFamily="2" charset="2"/>
              </a:rPr>
              <a:t> </a:t>
            </a:r>
            <a:r>
              <a:rPr lang="nl-NL" noProof="0" dirty="0" smtClean="0">
                <a:sym typeface="Wingdings" pitchFamily="2" charset="2"/>
              </a:rPr>
              <a:t>blijft bestaan: assistentie roepen voor vervanging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			De stemming kan gewoon doorgaan. De klep heeft slechts een lichte veerspanning die eenvoudig weg met de vingers geopend kan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103</a:t>
            </a:fld>
            <a:endParaRPr lang="en-US"/>
          </a:p>
        </p:txBody>
      </p:sp>
    </p:spTree>
    <p:extLst>
      <p:ext uri="{BB962C8B-B14F-4D97-AF65-F5344CB8AC3E}">
        <p14:creationId xmlns:p14="http://schemas.microsoft.com/office/powerpoint/2010/main" val="5263061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104</a:t>
            </a:fld>
            <a:endParaRPr lang="en-US"/>
          </a:p>
        </p:txBody>
      </p:sp>
    </p:spTree>
    <p:extLst>
      <p:ext uri="{BB962C8B-B14F-4D97-AF65-F5344CB8AC3E}">
        <p14:creationId xmlns:p14="http://schemas.microsoft.com/office/powerpoint/2010/main" val="15722970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Incident: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kiezer heeft de kaart te vroeg verwijderd.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Remedie: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kaart moet opnieuw ingestoken worden en de kiezer kan verder gaan.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105</a:t>
            </a:fld>
            <a:endParaRPr lang="en-US"/>
          </a:p>
        </p:txBody>
      </p:sp>
    </p:spTree>
    <p:extLst>
      <p:ext uri="{BB962C8B-B14F-4D97-AF65-F5344CB8AC3E}">
        <p14:creationId xmlns:p14="http://schemas.microsoft.com/office/powerpoint/2010/main" val="16345573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Incident: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kiezer heeft de kaart te vaak verwijderd.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Remedie: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kiezer kan niet verdergaan met stemmen,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voorzitter </a:t>
            </a:r>
            <a:r>
              <a:rPr lang="nl-NL" noProof="0" dirty="0" smtClean="0"/>
              <a:t>moet de </a:t>
            </a:r>
            <a:r>
              <a:rPr lang="nl-NL" noProof="0" dirty="0"/>
              <a:t>pin code invoeren om de stemcomputer te deblokkeren</a:t>
            </a:r>
          </a:p>
        </p:txBody>
      </p:sp>
      <p:sp>
        <p:nvSpPr>
          <p:cNvPr id="4" name="Slide Number Placeholder 3"/>
          <p:cNvSpPr>
            <a:spLocks noGrp="1"/>
          </p:cNvSpPr>
          <p:nvPr>
            <p:ph type="sldNum" sz="quarter" idx="10"/>
          </p:nvPr>
        </p:nvSpPr>
        <p:spPr/>
        <p:txBody>
          <a:bodyPr/>
          <a:lstStyle/>
          <a:p>
            <a:fld id="{C5321C52-1253-854F-8619-08E37262CC93}" type="slidenum">
              <a:rPr lang="en-US" smtClean="0"/>
              <a:t>106</a:t>
            </a:fld>
            <a:endParaRPr lang="en-US"/>
          </a:p>
        </p:txBody>
      </p:sp>
    </p:spTree>
    <p:extLst>
      <p:ext uri="{BB962C8B-B14F-4D97-AF65-F5344CB8AC3E}">
        <p14:creationId xmlns:p14="http://schemas.microsoft.com/office/powerpoint/2010/main" val="38532808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Dit is het scherm waar de voorzitter de pin code kan invoeren om de stemcomputer te deblokkeren.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pin code staat op het formulier met de stembureau code en wachtwoord.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LET OP: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STEEK HET FORMULIER NA GEBRUIK WEER IN DE ENVELOP EN HOUDT HET UIT HET ZICHT VAN HET PUBLIEK</a:t>
            </a:r>
          </a:p>
        </p:txBody>
      </p:sp>
      <p:sp>
        <p:nvSpPr>
          <p:cNvPr id="4" name="Slide Number Placeholder 3"/>
          <p:cNvSpPr>
            <a:spLocks noGrp="1"/>
          </p:cNvSpPr>
          <p:nvPr>
            <p:ph type="sldNum" sz="quarter" idx="10"/>
          </p:nvPr>
        </p:nvSpPr>
        <p:spPr/>
        <p:txBody>
          <a:bodyPr/>
          <a:lstStyle/>
          <a:p>
            <a:fld id="{C5321C52-1253-854F-8619-08E37262CC93}" type="slidenum">
              <a:rPr lang="en-US" smtClean="0"/>
              <a:t>107</a:t>
            </a:fld>
            <a:endParaRPr lang="en-US"/>
          </a:p>
        </p:txBody>
      </p:sp>
    </p:spTree>
    <p:extLst>
      <p:ext uri="{BB962C8B-B14F-4D97-AF65-F5344CB8AC3E}">
        <p14:creationId xmlns:p14="http://schemas.microsoft.com/office/powerpoint/2010/main" val="23284417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1: 	Zorg ervoor dat de stemcomputer uit staat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2:	Ga naar het voorzitterssysteem om een van de twee USB-sticks voor te bereiden.</a:t>
            </a:r>
          </a:p>
        </p:txBody>
      </p:sp>
      <p:sp>
        <p:nvSpPr>
          <p:cNvPr id="4" name="Slide Number Placeholder 3"/>
          <p:cNvSpPr>
            <a:spLocks noGrp="1"/>
          </p:cNvSpPr>
          <p:nvPr>
            <p:ph type="sldNum" sz="quarter" idx="10"/>
          </p:nvPr>
        </p:nvSpPr>
        <p:spPr/>
        <p:txBody>
          <a:bodyPr/>
          <a:lstStyle/>
          <a:p>
            <a:fld id="{C5321C52-1253-854F-8619-08E37262CC93}" type="slidenum">
              <a:rPr lang="en-US" smtClean="0"/>
              <a:t>108</a:t>
            </a:fld>
            <a:endParaRPr lang="en-US"/>
          </a:p>
        </p:txBody>
      </p:sp>
    </p:spTree>
    <p:extLst>
      <p:ext uri="{BB962C8B-B14F-4D97-AF65-F5344CB8AC3E}">
        <p14:creationId xmlns:p14="http://schemas.microsoft.com/office/powerpoint/2010/main" val="35532438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dirty="0"/>
              <a:t>Deze slide alleen voor de gemeenten met tweede generatie systemen</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3: 	Selecteer het icoontje linksonder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4:	Wacht totdat het systeem aangeeft dat een USB stick verwijderd mag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5:	Ga naar de stembus, open de klep, verwijder 1 USB-stick en sluit de klep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6:	De stemming kan gewoon doorgaan: DWZ U KUNT DOORGAAN MET KAARTEN ACTIVEREN EN STEMBILJETTEN LATEN SCANNEN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7:	Ga naar de stemcomputer die u wil opstarten, steek de USB stick in de stemcomputer en start op conform standaard werkwijze.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8: 	Ga terug naar de stembus, steek de USB-stick weer terug in de elektronische stembus en wacht tot het voorzitterssysteem aangeeft gereed te zijn </a:t>
            </a:r>
          </a:p>
        </p:txBody>
      </p:sp>
      <p:sp>
        <p:nvSpPr>
          <p:cNvPr id="4" name="Slide Number Placeholder 3"/>
          <p:cNvSpPr>
            <a:spLocks noGrp="1"/>
          </p:cNvSpPr>
          <p:nvPr>
            <p:ph type="sldNum" sz="quarter" idx="10"/>
          </p:nvPr>
        </p:nvSpPr>
        <p:spPr/>
        <p:txBody>
          <a:bodyPr/>
          <a:lstStyle/>
          <a:p>
            <a:fld id="{C5321C52-1253-854F-8619-08E37262CC93}" type="slidenum">
              <a:rPr lang="en-US" smtClean="0"/>
              <a:t>109</a:t>
            </a:fld>
            <a:endParaRPr lang="en-US"/>
          </a:p>
        </p:txBody>
      </p:sp>
    </p:spTree>
    <p:extLst>
      <p:ext uri="{BB962C8B-B14F-4D97-AF65-F5344CB8AC3E}">
        <p14:creationId xmlns:p14="http://schemas.microsoft.com/office/powerpoint/2010/main" val="953729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tweede generatie systemen</a:t>
            </a:r>
          </a:p>
          <a:p>
            <a:endParaRPr lang="nl-NL" dirty="0"/>
          </a:p>
          <a:p>
            <a:r>
              <a:rPr lang="nl-NL" noProof="0" dirty="0"/>
              <a:t>De opstelling van de stembus t.o.v. Het voorzitterssysteem zorgt ervoor dat de onderling verbindende kabels niet dwars over het scherm lopen.</a:t>
            </a:r>
          </a:p>
        </p:txBody>
      </p:sp>
      <p:sp>
        <p:nvSpPr>
          <p:cNvPr id="4" name="Slide Number Placeholder 3"/>
          <p:cNvSpPr>
            <a:spLocks noGrp="1"/>
          </p:cNvSpPr>
          <p:nvPr>
            <p:ph type="sldNum" sz="quarter" idx="10"/>
          </p:nvPr>
        </p:nvSpPr>
        <p:spPr/>
        <p:txBody>
          <a:bodyPr/>
          <a:lstStyle/>
          <a:p>
            <a:fld id="{C5321C52-1253-854F-8619-08E37262CC93}" type="slidenum">
              <a:rPr lang="en-US" smtClean="0"/>
              <a:t>11</a:t>
            </a:fld>
            <a:endParaRPr lang="en-US"/>
          </a:p>
        </p:txBody>
      </p:sp>
    </p:spTree>
    <p:extLst>
      <p:ext uri="{BB962C8B-B14F-4D97-AF65-F5344CB8AC3E}">
        <p14:creationId xmlns:p14="http://schemas.microsoft.com/office/powerpoint/2010/main" val="1896892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dirty="0"/>
              <a:t>Deze slide alleen voor de gemeenten met eerste generatie systemen</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3: 	Selecteer het icoontje linksonder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4:	Wacht totdat het systeem aangeeft dat een USB stick verwijderd mag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5:	Ga naar de stembus, open de klep, verwijder 1 USB-stick en sluit de klep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6:	De stemming kan gewoon doorgaan: DWZ U KUNT DOORGAAN MET KAARTEN ACTIVEREN EN STEMBILJETTEN LATEN SCANNEN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7:	Ga naar de stemcomputer die u wil opstarten, steek de USB stick in de stemcomputer en start op conform standaard werkwijze.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8: 	Ga terug naar de stembus, steek de USB-stick weer terug in de elektronische stembus en wacht tot het voorzitterssysteem aangeeft gereed te zijn </a:t>
            </a:r>
          </a:p>
        </p:txBody>
      </p:sp>
      <p:sp>
        <p:nvSpPr>
          <p:cNvPr id="4" name="Slide Number Placeholder 3"/>
          <p:cNvSpPr>
            <a:spLocks noGrp="1"/>
          </p:cNvSpPr>
          <p:nvPr>
            <p:ph type="sldNum" sz="quarter" idx="10"/>
          </p:nvPr>
        </p:nvSpPr>
        <p:spPr/>
        <p:txBody>
          <a:bodyPr/>
          <a:lstStyle/>
          <a:p>
            <a:fld id="{C5321C52-1253-854F-8619-08E37262CC93}" type="slidenum">
              <a:rPr lang="en-US" smtClean="0"/>
              <a:t>110</a:t>
            </a:fld>
            <a:endParaRPr lang="en-US"/>
          </a:p>
        </p:txBody>
      </p:sp>
    </p:spTree>
    <p:extLst>
      <p:ext uri="{BB962C8B-B14F-4D97-AF65-F5344CB8AC3E}">
        <p14:creationId xmlns:p14="http://schemas.microsoft.com/office/powerpoint/2010/main" val="12988176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6: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voor voorzitterssystemen gebeurt dit binnen 30 minuten.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Voor stemcomputers gebeurt dit binnen 60 minuten</a:t>
            </a:r>
          </a:p>
        </p:txBody>
      </p:sp>
      <p:sp>
        <p:nvSpPr>
          <p:cNvPr id="4" name="Slide Number Placeholder 3"/>
          <p:cNvSpPr>
            <a:spLocks noGrp="1"/>
          </p:cNvSpPr>
          <p:nvPr>
            <p:ph type="sldNum" sz="quarter" idx="10"/>
          </p:nvPr>
        </p:nvSpPr>
        <p:spPr/>
        <p:txBody>
          <a:bodyPr/>
          <a:lstStyle/>
          <a:p>
            <a:fld id="{C5321C52-1253-854F-8619-08E37262CC93}" type="slidenum">
              <a:rPr lang="en-US" smtClean="0"/>
              <a:t>111</a:t>
            </a:fld>
            <a:endParaRPr lang="en-US"/>
          </a:p>
        </p:txBody>
      </p:sp>
    </p:spTree>
    <p:extLst>
      <p:ext uri="{BB962C8B-B14F-4D97-AF65-F5344CB8AC3E}">
        <p14:creationId xmlns:p14="http://schemas.microsoft.com/office/powerpoint/2010/main" val="33314287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112</a:t>
            </a:fld>
            <a:endParaRPr lang="en-US"/>
          </a:p>
        </p:txBody>
      </p:sp>
    </p:spTree>
    <p:extLst>
      <p:ext uri="{BB962C8B-B14F-4D97-AF65-F5344CB8AC3E}">
        <p14:creationId xmlns:p14="http://schemas.microsoft.com/office/powerpoint/2010/main" val="36941038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113</a:t>
            </a:fld>
            <a:endParaRPr lang="en-US"/>
          </a:p>
        </p:txBody>
      </p:sp>
    </p:spTree>
    <p:extLst>
      <p:ext uri="{BB962C8B-B14F-4D97-AF65-F5344CB8AC3E}">
        <p14:creationId xmlns:p14="http://schemas.microsoft.com/office/powerpoint/2010/main" val="17726465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noProof="0" dirty="0"/>
              <a:t>Deze slide alleen voor de gemeenten met tweede generatie systemen</a:t>
            </a: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noProof="0" dirty="0"/>
              <a:t>De stemcomputer wordt pas op het eind gebruikt bij het afdrukken van het kerncijferrapport van de hertelling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LET 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Van de </a:t>
            </a:r>
            <a:r>
              <a:rPr lang="nl-NL" sz="1600" b="1" noProof="0" dirty="0" err="1"/>
              <a:t>kabelset</a:t>
            </a:r>
            <a:r>
              <a:rPr lang="nl-NL" sz="1600" b="1" noProof="0" dirty="0"/>
              <a:t> van de elektronische stembus hoeft de x-kabel niet gebruikt te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114</a:t>
            </a:fld>
            <a:endParaRPr lang="en-US"/>
          </a:p>
        </p:txBody>
      </p:sp>
    </p:spTree>
    <p:extLst>
      <p:ext uri="{BB962C8B-B14F-4D97-AF65-F5344CB8AC3E}">
        <p14:creationId xmlns:p14="http://schemas.microsoft.com/office/powerpoint/2010/main" val="3682033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noProof="0" dirty="0"/>
              <a:t>Deze slide alleen voor de gemeenten met eerste generatie systemen</a:t>
            </a: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noProof="0" dirty="0"/>
              <a:t>De stemcomputer wordt pas op het eind gebruikt bij het afdrukken van het kerncijferrapport van de hertelling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LET 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Gebruik de adapter die bij de netbook hoort (in transportkoffer van het voorzitterssysteem). Deze adapter heeft de juiste maat connector.</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115</a:t>
            </a:fld>
            <a:endParaRPr lang="en-US"/>
          </a:p>
        </p:txBody>
      </p:sp>
    </p:spTree>
    <p:extLst>
      <p:ext uri="{BB962C8B-B14F-4D97-AF65-F5344CB8AC3E}">
        <p14:creationId xmlns:p14="http://schemas.microsoft.com/office/powerpoint/2010/main" val="1531939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116</a:t>
            </a:fld>
            <a:endParaRPr lang="en-US"/>
          </a:p>
        </p:txBody>
      </p:sp>
    </p:spTree>
    <p:extLst>
      <p:ext uri="{BB962C8B-B14F-4D97-AF65-F5344CB8AC3E}">
        <p14:creationId xmlns:p14="http://schemas.microsoft.com/office/powerpoint/2010/main" val="7482673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Dit is hetzelfde als met het opstarten van het stembureau alleen moet hier nu de hertelstembureau code en wachtwoord ingegeven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117</a:t>
            </a:fld>
            <a:endParaRPr lang="en-US"/>
          </a:p>
        </p:txBody>
      </p:sp>
    </p:spTree>
    <p:extLst>
      <p:ext uri="{BB962C8B-B14F-4D97-AF65-F5344CB8AC3E}">
        <p14:creationId xmlns:p14="http://schemas.microsoft.com/office/powerpoint/2010/main" val="14167453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Dit is hetzelfde als met het opstarten van het stembureau alleen moet hier nu de hertelstembureau code en wachtwoord ingegeven worden.</a:t>
            </a:r>
          </a:p>
        </p:txBody>
      </p:sp>
      <p:sp>
        <p:nvSpPr>
          <p:cNvPr id="4" name="Slide Number Placeholder 3"/>
          <p:cNvSpPr>
            <a:spLocks noGrp="1"/>
          </p:cNvSpPr>
          <p:nvPr>
            <p:ph type="sldNum" sz="quarter" idx="10"/>
          </p:nvPr>
        </p:nvSpPr>
        <p:spPr/>
        <p:txBody>
          <a:bodyPr/>
          <a:lstStyle/>
          <a:p>
            <a:fld id="{C5321C52-1253-854F-8619-08E37262CC93}" type="slidenum">
              <a:rPr lang="en-US" smtClean="0"/>
              <a:t>118</a:t>
            </a:fld>
            <a:endParaRPr lang="en-US"/>
          </a:p>
        </p:txBody>
      </p:sp>
    </p:spTree>
    <p:extLst>
      <p:ext uri="{BB962C8B-B14F-4D97-AF65-F5344CB8AC3E}">
        <p14:creationId xmlns:p14="http://schemas.microsoft.com/office/powerpoint/2010/main" val="40158679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119</a:t>
            </a:fld>
            <a:endParaRPr lang="en-US"/>
          </a:p>
        </p:txBody>
      </p:sp>
    </p:spTree>
    <p:extLst>
      <p:ext uri="{BB962C8B-B14F-4D97-AF65-F5344CB8AC3E}">
        <p14:creationId xmlns:p14="http://schemas.microsoft.com/office/powerpoint/2010/main" val="3833879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eerste generatie stemsystemen</a:t>
            </a:r>
          </a:p>
          <a:p>
            <a:endParaRPr lang="nl-NL" dirty="0"/>
          </a:p>
          <a:p>
            <a:r>
              <a:rPr lang="nl-NL" dirty="0"/>
              <a:t>De opstelling van de stembus t.o.v. Het voorzitterssysteem zorgt ervoor dat de onderling verbindende kabels niet dwars over het scherm lopen.</a:t>
            </a:r>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12</a:t>
            </a:fld>
            <a:endParaRPr lang="en-US"/>
          </a:p>
        </p:txBody>
      </p:sp>
    </p:spTree>
    <p:extLst>
      <p:ext uri="{BB962C8B-B14F-4D97-AF65-F5344CB8AC3E}">
        <p14:creationId xmlns:p14="http://schemas.microsoft.com/office/powerpoint/2010/main" val="18579419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schermen die je in de hertelapplicatie moet doorlopen lijken op de schermen van de stemapplicatie, maar </a:t>
            </a:r>
            <a:r>
              <a:rPr lang="nl-NL" noProof="0" dirty="0" smtClean="0"/>
              <a:t>wijken </a:t>
            </a:r>
            <a:r>
              <a:rPr lang="nl-NL" noProof="0" dirty="0"/>
              <a:t>uiteraard op details af.</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LET OP: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HET SYSTEEM VOORKOMT DAT DE STEMBILJETTEN 2 OF MEERDERE KEREN WORDT OPGESLAGEN, ONDANKS </a:t>
            </a:r>
            <a:r>
              <a:rPr lang="nl-NL" sz="1600" b="1" noProof="0" dirty="0" smtClean="0"/>
              <a:t>HET FEIT DAT </a:t>
            </a:r>
            <a:r>
              <a:rPr lang="nl-NL" sz="1600" b="1" noProof="0" dirty="0"/>
              <a:t>JE HET MEERDERE KEREN SCANT. ALLEEN DE </a:t>
            </a:r>
            <a:r>
              <a:rPr lang="nl-NL" sz="1600" b="1" noProof="0" dirty="0" smtClean="0"/>
              <a:t>EERSTE </a:t>
            </a:r>
            <a:r>
              <a:rPr lang="nl-NL" sz="1600" b="1" noProof="0" dirty="0"/>
              <a:t>SCAN WORDT OPGESLAGEN OP DE USB-STICKS EN ALLE STEMBILJETTEN ZULLEN DUS 1 X IN DE HERSCAN UITSLAG MEEGENOMEN WORDEN</a:t>
            </a:r>
          </a:p>
        </p:txBody>
      </p:sp>
      <p:sp>
        <p:nvSpPr>
          <p:cNvPr id="4" name="Slide Number Placeholder 3"/>
          <p:cNvSpPr>
            <a:spLocks noGrp="1"/>
          </p:cNvSpPr>
          <p:nvPr>
            <p:ph type="sldNum" sz="quarter" idx="10"/>
          </p:nvPr>
        </p:nvSpPr>
        <p:spPr/>
        <p:txBody>
          <a:bodyPr/>
          <a:lstStyle/>
          <a:p>
            <a:fld id="{C5321C52-1253-854F-8619-08E37262CC93}" type="slidenum">
              <a:rPr lang="en-US" smtClean="0"/>
              <a:t>120</a:t>
            </a:fld>
            <a:endParaRPr lang="en-US"/>
          </a:p>
        </p:txBody>
      </p:sp>
    </p:spTree>
    <p:extLst>
      <p:ext uri="{BB962C8B-B14F-4D97-AF65-F5344CB8AC3E}">
        <p14:creationId xmlns:p14="http://schemas.microsoft.com/office/powerpoint/2010/main" val="39547954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121</a:t>
            </a:fld>
            <a:endParaRPr lang="en-US"/>
          </a:p>
        </p:txBody>
      </p:sp>
    </p:spTree>
    <p:extLst>
      <p:ext uri="{BB962C8B-B14F-4D97-AF65-F5344CB8AC3E}">
        <p14:creationId xmlns:p14="http://schemas.microsoft.com/office/powerpoint/2010/main" val="15650325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122</a:t>
            </a:fld>
            <a:endParaRPr lang="en-US"/>
          </a:p>
        </p:txBody>
      </p:sp>
    </p:spTree>
    <p:extLst>
      <p:ext uri="{BB962C8B-B14F-4D97-AF65-F5344CB8AC3E}">
        <p14:creationId xmlns:p14="http://schemas.microsoft.com/office/powerpoint/2010/main" val="1982839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123</a:t>
            </a:fld>
            <a:endParaRPr lang="en-US"/>
          </a:p>
        </p:txBody>
      </p:sp>
    </p:spTree>
    <p:extLst>
      <p:ext uri="{BB962C8B-B14F-4D97-AF65-F5344CB8AC3E}">
        <p14:creationId xmlns:p14="http://schemas.microsoft.com/office/powerpoint/2010/main" val="27669962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Lijst afvinken of de beoogde doelstellingen zijn bereikt.</a:t>
            </a:r>
          </a:p>
        </p:txBody>
      </p:sp>
      <p:sp>
        <p:nvSpPr>
          <p:cNvPr id="4" name="Slide Number Placeholder 3"/>
          <p:cNvSpPr>
            <a:spLocks noGrp="1"/>
          </p:cNvSpPr>
          <p:nvPr>
            <p:ph type="sldNum" sz="quarter" idx="10"/>
          </p:nvPr>
        </p:nvSpPr>
        <p:spPr/>
        <p:txBody>
          <a:bodyPr/>
          <a:lstStyle/>
          <a:p>
            <a:fld id="{C5321C52-1253-854F-8619-08E37262CC93}" type="slidenum">
              <a:rPr lang="en-US" smtClean="0"/>
              <a:t>124</a:t>
            </a:fld>
            <a:endParaRPr lang="en-US"/>
          </a:p>
        </p:txBody>
      </p:sp>
    </p:spTree>
    <p:extLst>
      <p:ext uri="{BB962C8B-B14F-4D97-AF65-F5344CB8AC3E}">
        <p14:creationId xmlns:p14="http://schemas.microsoft.com/office/powerpoint/2010/main" val="13106098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125</a:t>
            </a:fld>
            <a:endParaRPr lang="en-US"/>
          </a:p>
        </p:txBody>
      </p:sp>
    </p:spTree>
    <p:extLst>
      <p:ext uri="{BB962C8B-B14F-4D97-AF65-F5344CB8AC3E}">
        <p14:creationId xmlns:p14="http://schemas.microsoft.com/office/powerpoint/2010/main" val="914995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0"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126</a:t>
            </a:fld>
            <a:endParaRPr lang="en-US"/>
          </a:p>
        </p:txBody>
      </p:sp>
    </p:spTree>
    <p:extLst>
      <p:ext uri="{BB962C8B-B14F-4D97-AF65-F5344CB8AC3E}">
        <p14:creationId xmlns:p14="http://schemas.microsoft.com/office/powerpoint/2010/main" val="18439326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21C52-1253-854F-8619-08E37262CC93}" type="slidenum">
              <a:rPr lang="en-US" smtClean="0"/>
              <a:t>127</a:t>
            </a:fld>
            <a:endParaRPr lang="en-US"/>
          </a:p>
        </p:txBody>
      </p:sp>
    </p:spTree>
    <p:extLst>
      <p:ext uri="{BB962C8B-B14F-4D97-AF65-F5344CB8AC3E}">
        <p14:creationId xmlns:p14="http://schemas.microsoft.com/office/powerpoint/2010/main" val="17884381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128</a:t>
            </a:fld>
            <a:endParaRPr lang="en-US"/>
          </a:p>
        </p:txBody>
      </p:sp>
    </p:spTree>
    <p:extLst>
      <p:ext uri="{BB962C8B-B14F-4D97-AF65-F5344CB8AC3E}">
        <p14:creationId xmlns:p14="http://schemas.microsoft.com/office/powerpoint/2010/main" val="1278041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tweede generatie systemen.</a:t>
            </a:r>
            <a:endParaRPr lang="nl-NL"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13</a:t>
            </a:fld>
            <a:endParaRPr lang="en-US"/>
          </a:p>
        </p:txBody>
      </p:sp>
    </p:spTree>
    <p:extLst>
      <p:ext uri="{BB962C8B-B14F-4D97-AF65-F5344CB8AC3E}">
        <p14:creationId xmlns:p14="http://schemas.microsoft.com/office/powerpoint/2010/main" val="302033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eerste generatie systemen</a:t>
            </a:r>
          </a:p>
        </p:txBody>
      </p:sp>
      <p:sp>
        <p:nvSpPr>
          <p:cNvPr id="4" name="Slide Number Placeholder 3"/>
          <p:cNvSpPr>
            <a:spLocks noGrp="1"/>
          </p:cNvSpPr>
          <p:nvPr>
            <p:ph type="sldNum" sz="quarter" idx="10"/>
          </p:nvPr>
        </p:nvSpPr>
        <p:spPr/>
        <p:txBody>
          <a:bodyPr/>
          <a:lstStyle/>
          <a:p>
            <a:fld id="{C5321C52-1253-854F-8619-08E37262CC93}" type="slidenum">
              <a:rPr lang="en-US" smtClean="0"/>
              <a:t>14</a:t>
            </a:fld>
            <a:endParaRPr lang="en-US"/>
          </a:p>
        </p:txBody>
      </p:sp>
    </p:spTree>
    <p:extLst>
      <p:ext uri="{BB962C8B-B14F-4D97-AF65-F5344CB8AC3E}">
        <p14:creationId xmlns:p14="http://schemas.microsoft.com/office/powerpoint/2010/main" val="343001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a:p>
            <a:r>
              <a:rPr lang="nl-NL" noProof="0" dirty="0"/>
              <a:t>Er wordt op tenminste één van de stemcomputers in ieder stembureau een handscanner geïnstalleerd, teneinde de kiezer in de gelegenheid te stellen </a:t>
            </a:r>
            <a:r>
              <a:rPr lang="nl-NL" noProof="0" dirty="0" smtClean="0"/>
              <a:t>de inhoud </a:t>
            </a:r>
            <a:r>
              <a:rPr lang="nl-NL" noProof="0" dirty="0"/>
              <a:t>van de </a:t>
            </a:r>
            <a:r>
              <a:rPr lang="nl-NL" noProof="0" dirty="0" smtClean="0"/>
              <a:t>QR-code op het stembiljet </a:t>
            </a:r>
            <a:r>
              <a:rPr lang="nl-NL" noProof="0" dirty="0"/>
              <a:t>te controleren.</a:t>
            </a:r>
          </a:p>
        </p:txBody>
      </p:sp>
      <p:sp>
        <p:nvSpPr>
          <p:cNvPr id="4" name="Slide Number Placeholder 3"/>
          <p:cNvSpPr>
            <a:spLocks noGrp="1"/>
          </p:cNvSpPr>
          <p:nvPr>
            <p:ph type="sldNum" sz="quarter" idx="10"/>
          </p:nvPr>
        </p:nvSpPr>
        <p:spPr/>
        <p:txBody>
          <a:bodyPr/>
          <a:lstStyle/>
          <a:p>
            <a:fld id="{C5321C52-1253-854F-8619-08E37262CC93}" type="slidenum">
              <a:rPr lang="en-US" smtClean="0"/>
              <a:t>15</a:t>
            </a:fld>
            <a:endParaRPr lang="en-US"/>
          </a:p>
        </p:txBody>
      </p:sp>
    </p:spTree>
    <p:extLst>
      <p:ext uri="{BB962C8B-B14F-4D97-AF65-F5344CB8AC3E}">
        <p14:creationId xmlns:p14="http://schemas.microsoft.com/office/powerpoint/2010/main" val="3979410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tweede generatie systemen</a:t>
            </a:r>
            <a:endParaRPr lang="en-US" dirty="0"/>
          </a:p>
          <a:p>
            <a:endParaRPr lang="en-US" noProof="0"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16</a:t>
            </a:fld>
            <a:endParaRPr lang="en-US"/>
          </a:p>
        </p:txBody>
      </p:sp>
    </p:spTree>
    <p:extLst>
      <p:ext uri="{BB962C8B-B14F-4D97-AF65-F5344CB8AC3E}">
        <p14:creationId xmlns:p14="http://schemas.microsoft.com/office/powerpoint/2010/main" val="765450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eerste generatie systemen</a:t>
            </a:r>
          </a:p>
        </p:txBody>
      </p:sp>
      <p:sp>
        <p:nvSpPr>
          <p:cNvPr id="4" name="Slide Number Placeholder 3"/>
          <p:cNvSpPr>
            <a:spLocks noGrp="1"/>
          </p:cNvSpPr>
          <p:nvPr>
            <p:ph type="sldNum" sz="quarter" idx="10"/>
          </p:nvPr>
        </p:nvSpPr>
        <p:spPr/>
        <p:txBody>
          <a:bodyPr/>
          <a:lstStyle/>
          <a:p>
            <a:fld id="{C5321C52-1253-854F-8619-08E37262CC93}" type="slidenum">
              <a:rPr lang="en-US" smtClean="0"/>
              <a:t>17</a:t>
            </a:fld>
            <a:endParaRPr lang="en-US"/>
          </a:p>
        </p:txBody>
      </p:sp>
    </p:spTree>
    <p:extLst>
      <p:ext uri="{BB962C8B-B14F-4D97-AF65-F5344CB8AC3E}">
        <p14:creationId xmlns:p14="http://schemas.microsoft.com/office/powerpoint/2010/main" val="1868107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endParaRPr lang="nl-NL" noProof="0" dirty="0"/>
          </a:p>
          <a:p>
            <a:r>
              <a:rPr lang="nl-NL" noProof="0" dirty="0"/>
              <a:t>Ter controle:</a:t>
            </a:r>
          </a:p>
          <a:p>
            <a:endParaRPr lang="nl-NL" noProof="0" dirty="0"/>
          </a:p>
          <a:p>
            <a:r>
              <a:rPr lang="nl-NL" noProof="0" dirty="0"/>
              <a:t>Voor die gemeenten waar de kaartlezers al niet voor 2014 vervangen zijn, is er een nieuw exemplaar in iedere doos met papierrollen geleverd.</a:t>
            </a:r>
          </a:p>
          <a:p>
            <a:r>
              <a:rPr lang="nl-NL" noProof="0" dirty="0"/>
              <a:t>Deze moeten vervangen worden. U kunt dit herkennen door onder op de kaartlezer te kijken en naar het type nummer te kijken.</a:t>
            </a:r>
          </a:p>
          <a:p>
            <a:endParaRPr lang="nl-NL" noProof="0" dirty="0"/>
          </a:p>
          <a:p>
            <a:r>
              <a:rPr lang="nl-NL" noProof="0" dirty="0"/>
              <a:t>Fout: startend met PRU</a:t>
            </a:r>
          </a:p>
          <a:p>
            <a:r>
              <a:rPr lang="nl-NL" noProof="0" dirty="0"/>
              <a:t>Goed: startend met FRE</a:t>
            </a:r>
          </a:p>
          <a:p>
            <a:endParaRPr lang="nl-NL" noProof="0" dirty="0"/>
          </a:p>
          <a:p>
            <a:r>
              <a:rPr lang="nl-NL" noProof="0" dirty="0"/>
              <a:t>Alle foute kaartlezers </a:t>
            </a:r>
            <a:r>
              <a:rPr lang="nl-NL" b="1" u="sng" noProof="0" dirty="0"/>
              <a:t>moeten</a:t>
            </a:r>
            <a:r>
              <a:rPr lang="nl-NL" b="0" u="none" noProof="0" dirty="0"/>
              <a:t> </a:t>
            </a:r>
            <a:r>
              <a:rPr lang="nl-NL" noProof="0" dirty="0"/>
              <a:t>worden verwijderd uit de koffer van het voorzitterssysteem en op een verantwoorde wijze worden weggegooid.</a:t>
            </a:r>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18</a:t>
            </a:fld>
            <a:endParaRPr lang="en-US"/>
          </a:p>
        </p:txBody>
      </p:sp>
    </p:spTree>
    <p:extLst>
      <p:ext uri="{BB962C8B-B14F-4D97-AF65-F5344CB8AC3E}">
        <p14:creationId xmlns:p14="http://schemas.microsoft.com/office/powerpoint/2010/main" val="1894582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Als het goed is heeft de technische dienst de stembus scanner en de automatische klep inmiddels samengevoegd en op de stembusdeksel gemonteerd. Bovendien zijn deze samengevoegde onderdelen onderworpen aan een eerste fase diagnose </a:t>
            </a:r>
            <a:r>
              <a:rPr lang="nl-NL" noProof="0" dirty="0" smtClean="0"/>
              <a:t>test</a:t>
            </a:r>
            <a:r>
              <a:rPr lang="nl-NL" baseline="0" noProof="0" dirty="0" smtClean="0"/>
              <a:t> enkele maanden voor de verkiezingen,</a:t>
            </a:r>
            <a:endParaRPr lang="nl-NL" noProof="0" dirty="0"/>
          </a:p>
          <a:p>
            <a:endParaRPr lang="nl-NL" noProof="0" dirty="0"/>
          </a:p>
          <a:p>
            <a:r>
              <a:rPr lang="nl-NL" noProof="0" dirty="0"/>
              <a:t>In het stembureau is </a:t>
            </a:r>
            <a:r>
              <a:rPr lang="nl-NL" noProof="0" dirty="0" smtClean="0"/>
              <a:t>het </a:t>
            </a:r>
            <a:r>
              <a:rPr lang="nl-NL" noProof="0" dirty="0"/>
              <a:t>deksel op de stembus geplaatst en </a:t>
            </a:r>
            <a:r>
              <a:rPr lang="nl-NL" noProof="0" dirty="0" smtClean="0"/>
              <a:t>wordt</a:t>
            </a:r>
            <a:r>
              <a:rPr lang="nl-NL" baseline="0" noProof="0" dirty="0" smtClean="0"/>
              <a:t> dit </a:t>
            </a:r>
            <a:r>
              <a:rPr lang="nl-NL" noProof="0" dirty="0" smtClean="0"/>
              <a:t>verbonden </a:t>
            </a:r>
            <a:r>
              <a:rPr lang="nl-NL" noProof="0" dirty="0"/>
              <a:t>worden met het voorzitterssysteem.</a:t>
            </a:r>
          </a:p>
          <a:p>
            <a:endParaRPr lang="nl-NL" noProof="0" dirty="0"/>
          </a:p>
          <a:p>
            <a:r>
              <a:rPr lang="nl-NL" noProof="0" dirty="0"/>
              <a:t>De 2 USB sticks zitten in verzegelde enveloppen en moeten bij de opstart achter in de elektronische stembus worden gestoken.</a:t>
            </a:r>
          </a:p>
        </p:txBody>
      </p:sp>
      <p:sp>
        <p:nvSpPr>
          <p:cNvPr id="4" name="Slide Number Placeholder 3"/>
          <p:cNvSpPr>
            <a:spLocks noGrp="1"/>
          </p:cNvSpPr>
          <p:nvPr>
            <p:ph type="sldNum" sz="quarter" idx="10"/>
          </p:nvPr>
        </p:nvSpPr>
        <p:spPr/>
        <p:txBody>
          <a:bodyPr/>
          <a:lstStyle/>
          <a:p>
            <a:fld id="{C5321C52-1253-854F-8619-08E37262CC93}" type="slidenum">
              <a:rPr lang="en-US" smtClean="0"/>
              <a:t>19</a:t>
            </a:fld>
            <a:endParaRPr lang="en-US"/>
          </a:p>
        </p:txBody>
      </p:sp>
    </p:spTree>
    <p:extLst>
      <p:ext uri="{BB962C8B-B14F-4D97-AF65-F5344CB8AC3E}">
        <p14:creationId xmlns:p14="http://schemas.microsoft.com/office/powerpoint/2010/main" val="102235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2</a:t>
            </a:fld>
            <a:endParaRPr lang="en-US"/>
          </a:p>
        </p:txBody>
      </p:sp>
    </p:spTree>
    <p:extLst>
      <p:ext uri="{BB962C8B-B14F-4D97-AF65-F5344CB8AC3E}">
        <p14:creationId xmlns:p14="http://schemas.microsoft.com/office/powerpoint/2010/main" val="4080139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tweede generatie systemen</a:t>
            </a:r>
          </a:p>
          <a:p>
            <a:endParaRPr lang="nl-NL" noProof="0" dirty="0"/>
          </a:p>
          <a:p>
            <a:endParaRPr lang="nl-NL" noProof="0" dirty="0"/>
          </a:p>
          <a:p>
            <a:r>
              <a:rPr lang="nl-NL" noProof="0" dirty="0"/>
              <a:t>Links: stemcomputer A4-517BE</a:t>
            </a:r>
          </a:p>
          <a:p>
            <a:r>
              <a:rPr lang="nl-NL" noProof="0" dirty="0"/>
              <a:t>Rechts: voorzitterssysteem VIU-805BE</a:t>
            </a:r>
          </a:p>
        </p:txBody>
      </p:sp>
      <p:sp>
        <p:nvSpPr>
          <p:cNvPr id="4" name="Slide Number Placeholder 3"/>
          <p:cNvSpPr>
            <a:spLocks noGrp="1"/>
          </p:cNvSpPr>
          <p:nvPr>
            <p:ph type="sldNum" sz="quarter" idx="10"/>
          </p:nvPr>
        </p:nvSpPr>
        <p:spPr/>
        <p:txBody>
          <a:bodyPr/>
          <a:lstStyle/>
          <a:p>
            <a:fld id="{C5321C52-1253-854F-8619-08E37262CC93}" type="slidenum">
              <a:rPr lang="en-US" smtClean="0"/>
              <a:t>20</a:t>
            </a:fld>
            <a:endParaRPr lang="en-US"/>
          </a:p>
        </p:txBody>
      </p:sp>
    </p:spTree>
    <p:extLst>
      <p:ext uri="{BB962C8B-B14F-4D97-AF65-F5344CB8AC3E}">
        <p14:creationId xmlns:p14="http://schemas.microsoft.com/office/powerpoint/2010/main" val="696162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eerste generatie systemen</a:t>
            </a:r>
          </a:p>
          <a:p>
            <a:endParaRPr lang="nl-NL" noProof="0" dirty="0"/>
          </a:p>
          <a:p>
            <a:r>
              <a:rPr lang="nl-NL" noProof="0" dirty="0"/>
              <a:t>Links: stemcomputer SAES-3370 met ABLE-D </a:t>
            </a:r>
          </a:p>
          <a:p>
            <a:r>
              <a:rPr lang="nl-NL" noProof="0" dirty="0"/>
              <a:t>Midden: stemcomputer SAES-3370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Rechts:  voorzitterssysteem</a:t>
            </a:r>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21</a:t>
            </a:fld>
            <a:endParaRPr lang="en-US"/>
          </a:p>
        </p:txBody>
      </p:sp>
    </p:spTree>
    <p:extLst>
      <p:ext uri="{BB962C8B-B14F-4D97-AF65-F5344CB8AC3E}">
        <p14:creationId xmlns:p14="http://schemas.microsoft.com/office/powerpoint/2010/main" val="94397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22</a:t>
            </a:fld>
            <a:endParaRPr lang="en-US"/>
          </a:p>
        </p:txBody>
      </p:sp>
    </p:spTree>
    <p:extLst>
      <p:ext uri="{BB962C8B-B14F-4D97-AF65-F5344CB8AC3E}">
        <p14:creationId xmlns:p14="http://schemas.microsoft.com/office/powerpoint/2010/main" val="1443289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DE KABEL TUSSEN DE STEMBUS EN HET VOORZITTERSSYSTEEM VASTGEMAAKT WORDT AAN EEN TAFELPOOT.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DE VOEDINGSKABEL NAAR DE STEMBUS NIET IN DE </a:t>
            </a:r>
            <a:r>
              <a:rPr lang="nl-NL" b="1" noProof="0" dirty="0" smtClean="0"/>
              <a:t>DOORGANG </a:t>
            </a:r>
            <a:r>
              <a:rPr lang="nl-NL" b="1" noProof="0" dirty="0"/>
              <a:t>IS GEPLAATST IVM STRUIKELGEVAAR</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23</a:t>
            </a:fld>
            <a:endParaRPr lang="en-US"/>
          </a:p>
        </p:txBody>
      </p:sp>
    </p:spTree>
    <p:extLst>
      <p:ext uri="{BB962C8B-B14F-4D97-AF65-F5344CB8AC3E}">
        <p14:creationId xmlns:p14="http://schemas.microsoft.com/office/powerpoint/2010/main" val="1930433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DE KABEL TUSSEN DE STEMBUS EN HET VOORZITTERSSYSTEEM VASTGEMAAKT WORDT AAN EEN TAFELPOOT.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DE VOEDINGSKABEL NAAR DE STEMBUS NIET IN DE </a:t>
            </a:r>
            <a:r>
              <a:rPr lang="nl-NL" b="1" noProof="0" dirty="0" smtClean="0"/>
              <a:t>DOORGANG </a:t>
            </a:r>
            <a:r>
              <a:rPr lang="nl-NL" b="1" noProof="0" dirty="0"/>
              <a:t>IS GEPLAATST IVM STRUIKELGEVAAR</a:t>
            </a:r>
          </a:p>
        </p:txBody>
      </p:sp>
      <p:sp>
        <p:nvSpPr>
          <p:cNvPr id="4" name="Slide Number Placeholder 3"/>
          <p:cNvSpPr>
            <a:spLocks noGrp="1"/>
          </p:cNvSpPr>
          <p:nvPr>
            <p:ph type="sldNum" sz="quarter" idx="10"/>
          </p:nvPr>
        </p:nvSpPr>
        <p:spPr/>
        <p:txBody>
          <a:bodyPr/>
          <a:lstStyle/>
          <a:p>
            <a:fld id="{C5321C52-1253-854F-8619-08E37262CC93}" type="slidenum">
              <a:rPr lang="en-US" smtClean="0"/>
              <a:t>24</a:t>
            </a:fld>
            <a:endParaRPr lang="en-US"/>
          </a:p>
        </p:txBody>
      </p:sp>
    </p:spTree>
    <p:extLst>
      <p:ext uri="{BB962C8B-B14F-4D97-AF65-F5344CB8AC3E}">
        <p14:creationId xmlns:p14="http://schemas.microsoft.com/office/powerpoint/2010/main" val="4012694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IEDERE STEMHOK EEN CONTACTDOOS HEEFT EN ZORG DAT DE VOEDINGSKABEL VASTGEMAAKT WORDT AAN EEN POOT VAN HET STEMHOKJE.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DE ALARMDOOS VAN BUITEN HET STEMHOKJE ZICHTBAAR WORDT OPGEHANGEN EN ZORG DAT DE KABEL NIET OVER DE VLOER IN DE </a:t>
            </a:r>
            <a:r>
              <a:rPr lang="nl-NL" b="1" noProof="0" dirty="0" smtClean="0"/>
              <a:t>DOORGANG</a:t>
            </a:r>
            <a:r>
              <a:rPr lang="nl-NL" b="1" baseline="0" noProof="0" dirty="0" smtClean="0"/>
              <a:t> </a:t>
            </a:r>
            <a:r>
              <a:rPr lang="nl-NL" b="1" noProof="0" dirty="0" smtClean="0"/>
              <a:t>VAN </a:t>
            </a:r>
            <a:r>
              <a:rPr lang="nl-NL" b="1" noProof="0" dirty="0"/>
              <a:t>DE KIEZER LIGT.</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25</a:t>
            </a:fld>
            <a:endParaRPr lang="en-US"/>
          </a:p>
        </p:txBody>
      </p:sp>
    </p:spTree>
    <p:extLst>
      <p:ext uri="{BB962C8B-B14F-4D97-AF65-F5344CB8AC3E}">
        <p14:creationId xmlns:p14="http://schemas.microsoft.com/office/powerpoint/2010/main" val="708787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NB:</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iedere stemcomputer voorzien is van een verse rol thermisch papier.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Verwijder alle rollen die er al in zaten van de vorige verkiezingen.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Werk alleen met de papierrollen die nu geleverd zijn.</a:t>
            </a:r>
          </a:p>
        </p:txBody>
      </p:sp>
      <p:sp>
        <p:nvSpPr>
          <p:cNvPr id="4" name="Slide Number Placeholder 3"/>
          <p:cNvSpPr>
            <a:spLocks noGrp="1"/>
          </p:cNvSpPr>
          <p:nvPr>
            <p:ph type="sldNum" sz="quarter" idx="10"/>
          </p:nvPr>
        </p:nvSpPr>
        <p:spPr/>
        <p:txBody>
          <a:bodyPr/>
          <a:lstStyle/>
          <a:p>
            <a:fld id="{C5321C52-1253-854F-8619-08E37262CC93}" type="slidenum">
              <a:rPr lang="en-US" smtClean="0"/>
              <a:t>26</a:t>
            </a:fld>
            <a:endParaRPr lang="en-US"/>
          </a:p>
        </p:txBody>
      </p:sp>
    </p:spTree>
    <p:extLst>
      <p:ext uri="{BB962C8B-B14F-4D97-AF65-F5344CB8AC3E}">
        <p14:creationId xmlns:p14="http://schemas.microsoft.com/office/powerpoint/2010/main" val="1629752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IEDERE STEMHOK EEN CONTACTDOOS HEEFT EN ZORG DAT DE VOEDINGSKABEL VASTGEMAAKT WORDT AAN EEN POOT VAN HET STEMHOKJE.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DE ALARMDOOS VAN BUITEN HET STEMHOKJE ZICHTBAAR WORDT OPGEHANGEN EN ZORG DAT DE KABEL NIET OVER DE VLOER IN DE </a:t>
            </a:r>
            <a:r>
              <a:rPr lang="nl-NL" b="1" noProof="0" dirty="0" smtClean="0"/>
              <a:t>DOORGANG </a:t>
            </a:r>
            <a:r>
              <a:rPr lang="nl-NL" b="1" noProof="0" dirty="0"/>
              <a:t>VAN DE KIEZER LIGT.</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27</a:t>
            </a:fld>
            <a:endParaRPr lang="en-US"/>
          </a:p>
        </p:txBody>
      </p:sp>
    </p:spTree>
    <p:extLst>
      <p:ext uri="{BB962C8B-B14F-4D97-AF65-F5344CB8AC3E}">
        <p14:creationId xmlns:p14="http://schemas.microsoft.com/office/powerpoint/2010/main" val="2641161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NB:</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iedere stemcomputer voorzien is van een verse rol thermisch papier.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Verwijder alle rollen die er al in zaten vanuit de fabriekslevering.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Werk alleen met de nieuw volle papierrollen die apart </a:t>
            </a:r>
            <a:r>
              <a:rPr lang="nl-NL" b="1" noProof="0" dirty="0" smtClean="0"/>
              <a:t>geleverd </a:t>
            </a:r>
            <a:r>
              <a:rPr lang="nl-NL" b="1" noProof="0" dirty="0"/>
              <a:t>zijn.</a:t>
            </a:r>
          </a:p>
        </p:txBody>
      </p:sp>
      <p:sp>
        <p:nvSpPr>
          <p:cNvPr id="4" name="Slide Number Placeholder 3"/>
          <p:cNvSpPr>
            <a:spLocks noGrp="1"/>
          </p:cNvSpPr>
          <p:nvPr>
            <p:ph type="sldNum" sz="quarter" idx="10"/>
          </p:nvPr>
        </p:nvSpPr>
        <p:spPr/>
        <p:txBody>
          <a:bodyPr/>
          <a:lstStyle/>
          <a:p>
            <a:fld id="{C5321C52-1253-854F-8619-08E37262CC93}" type="slidenum">
              <a:rPr lang="en-US" smtClean="0"/>
              <a:t>28</a:t>
            </a:fld>
            <a:endParaRPr lang="en-US"/>
          </a:p>
        </p:txBody>
      </p:sp>
    </p:spTree>
    <p:extLst>
      <p:ext uri="{BB962C8B-B14F-4D97-AF65-F5344CB8AC3E}">
        <p14:creationId xmlns:p14="http://schemas.microsoft.com/office/powerpoint/2010/main" val="1213641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29</a:t>
            </a:fld>
            <a:endParaRPr lang="en-US"/>
          </a:p>
        </p:txBody>
      </p:sp>
    </p:spTree>
    <p:extLst>
      <p:ext uri="{BB962C8B-B14F-4D97-AF65-F5344CB8AC3E}">
        <p14:creationId xmlns:p14="http://schemas.microsoft.com/office/powerpoint/2010/main" val="175666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3</a:t>
            </a:fld>
            <a:endParaRPr lang="en-US"/>
          </a:p>
        </p:txBody>
      </p:sp>
    </p:spTree>
    <p:extLst>
      <p:ext uri="{BB962C8B-B14F-4D97-AF65-F5344CB8AC3E}">
        <p14:creationId xmlns:p14="http://schemas.microsoft.com/office/powerpoint/2010/main" val="3848476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30</a:t>
            </a:fld>
            <a:endParaRPr lang="en-US"/>
          </a:p>
        </p:txBody>
      </p:sp>
    </p:spTree>
    <p:extLst>
      <p:ext uri="{BB962C8B-B14F-4D97-AF65-F5344CB8AC3E}">
        <p14:creationId xmlns:p14="http://schemas.microsoft.com/office/powerpoint/2010/main" val="2688359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LET 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ALS DE VERZEGELING VAN DE ENVELOPPEN NIET </a:t>
            </a:r>
            <a:r>
              <a:rPr lang="nl-NL" b="1" noProof="0" dirty="0" smtClean="0"/>
              <a:t>INTACT IS, MAG</a:t>
            </a:r>
            <a:r>
              <a:rPr lang="nl-NL" b="1" baseline="0" noProof="0" dirty="0" smtClean="0"/>
              <a:t> U</a:t>
            </a:r>
            <a:r>
              <a:rPr lang="nl-NL" b="1" noProof="0" dirty="0" smtClean="0"/>
              <a:t> </a:t>
            </a:r>
            <a:r>
              <a:rPr lang="nl-NL" b="1" noProof="0" dirty="0"/>
              <a:t>NIET </a:t>
            </a:r>
            <a:r>
              <a:rPr lang="nl-NL" b="1" noProof="0" dirty="0" smtClean="0"/>
              <a:t>VERDERGAAN </a:t>
            </a:r>
            <a:r>
              <a:rPr lang="nl-NL" b="1" noProof="0" dirty="0"/>
              <a:t>MAAR </a:t>
            </a:r>
            <a:r>
              <a:rPr lang="nl-NL" b="1" noProof="0" dirty="0" smtClean="0"/>
              <a:t>MOET U DIT MELDEN </a:t>
            </a:r>
            <a:r>
              <a:rPr lang="nl-NL" b="1" noProof="0" dirty="0"/>
              <a:t>BIJ DE GEMEENTELIJKE </a:t>
            </a:r>
            <a:r>
              <a:rPr lang="nl-NL" b="1" noProof="0" dirty="0" smtClean="0"/>
              <a:t>VERANTWOORDELIJKE.</a:t>
            </a:r>
            <a:endParaRPr lang="nl-NL"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31</a:t>
            </a:fld>
            <a:endParaRPr lang="en-US"/>
          </a:p>
        </p:txBody>
      </p:sp>
    </p:spTree>
    <p:extLst>
      <p:ext uri="{BB962C8B-B14F-4D97-AF65-F5344CB8AC3E}">
        <p14:creationId xmlns:p14="http://schemas.microsoft.com/office/powerpoint/2010/main" val="1010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smtClean="0"/>
              <a:t>Wijs op </a:t>
            </a:r>
            <a:r>
              <a:rPr lang="nl-NL" noProof="0" dirty="0"/>
              <a:t>de </a:t>
            </a:r>
            <a:r>
              <a:rPr lang="nl-NL" noProof="0" dirty="0" smtClean="0"/>
              <a:t>volgende belangrijke </a:t>
            </a:r>
            <a:r>
              <a:rPr lang="nl-NL" noProof="0" dirty="0"/>
              <a:t>punten: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Stembureau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Wachtwoord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err="1"/>
              <a:t>PIN-code</a:t>
            </a:r>
            <a:r>
              <a:rPr lang="nl-NL" noProof="0" dirty="0"/>
              <a:t> voor deblokkeren stemcomputers</a:t>
            </a:r>
          </a:p>
        </p:txBody>
      </p:sp>
      <p:sp>
        <p:nvSpPr>
          <p:cNvPr id="4" name="Slide Number Placeholder 3"/>
          <p:cNvSpPr>
            <a:spLocks noGrp="1"/>
          </p:cNvSpPr>
          <p:nvPr>
            <p:ph type="sldNum" sz="quarter" idx="10"/>
          </p:nvPr>
        </p:nvSpPr>
        <p:spPr/>
        <p:txBody>
          <a:bodyPr/>
          <a:lstStyle/>
          <a:p>
            <a:fld id="{C5321C52-1253-854F-8619-08E37262CC93}" type="slidenum">
              <a:rPr lang="en-US" smtClean="0"/>
              <a:t>32</a:t>
            </a:fld>
            <a:endParaRPr lang="en-US"/>
          </a:p>
        </p:txBody>
      </p:sp>
    </p:spTree>
    <p:extLst>
      <p:ext uri="{BB962C8B-B14F-4D97-AF65-F5344CB8AC3E}">
        <p14:creationId xmlns:p14="http://schemas.microsoft.com/office/powerpoint/2010/main" val="3485889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33</a:t>
            </a:fld>
            <a:endParaRPr lang="en-US"/>
          </a:p>
        </p:txBody>
      </p:sp>
    </p:spTree>
    <p:extLst>
      <p:ext uri="{BB962C8B-B14F-4D97-AF65-F5344CB8AC3E}">
        <p14:creationId xmlns:p14="http://schemas.microsoft.com/office/powerpoint/2010/main" val="1861397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LET 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VERGEET NIET </a:t>
            </a:r>
            <a:r>
              <a:rPr lang="nl-NL" sz="1600" b="1" noProof="0" dirty="0" smtClean="0"/>
              <a:t>MEE</a:t>
            </a:r>
            <a:r>
              <a:rPr lang="nl-NL" sz="1600" b="1" baseline="0" noProof="0" dirty="0" smtClean="0"/>
              <a:t> TE DELEN DAT </a:t>
            </a:r>
            <a:r>
              <a:rPr lang="nl-NL" sz="1600" b="1" noProof="0" dirty="0" smtClean="0"/>
              <a:t>DE </a:t>
            </a:r>
            <a:r>
              <a:rPr lang="nl-NL" sz="1600" b="1" noProof="0" dirty="0"/>
              <a:t>VOORZITTERS </a:t>
            </a:r>
            <a:r>
              <a:rPr lang="nl-NL" sz="1600" b="1" noProof="0" dirty="0" smtClean="0"/>
              <a:t>VOOR </a:t>
            </a:r>
            <a:r>
              <a:rPr lang="nl-NL" sz="1600" b="1" noProof="0" dirty="0"/>
              <a:t>OPENING VAN DE STEMMING </a:t>
            </a:r>
            <a:r>
              <a:rPr lang="nl-NL" sz="1600" b="1" noProof="0" dirty="0" smtClean="0"/>
              <a:t>MOETEN </a:t>
            </a:r>
            <a:r>
              <a:rPr lang="nl-NL" sz="1600" b="1" noProof="0" dirty="0"/>
              <a:t>CONTROLEREN OF DE STEMBUS LEEG IS EN MET DE 2 AANTREKZEGELS DE STEMBUS </a:t>
            </a:r>
            <a:r>
              <a:rPr lang="nl-NL" sz="1600" b="1" noProof="0" dirty="0" smtClean="0"/>
              <a:t>MOETEN </a:t>
            </a:r>
            <a:r>
              <a:rPr lang="nl-NL" sz="1600" b="1" noProof="0" dirty="0"/>
              <a:t>VERZEGELEN</a:t>
            </a:r>
            <a:r>
              <a:rPr lang="nl-NL" sz="1600" b="1" noProof="0" dirty="0" smtClean="0"/>
              <a:t>!!!!!</a:t>
            </a: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34</a:t>
            </a:fld>
            <a:endParaRPr lang="en-US"/>
          </a:p>
        </p:txBody>
      </p:sp>
    </p:spTree>
    <p:extLst>
      <p:ext uri="{BB962C8B-B14F-4D97-AF65-F5344CB8AC3E}">
        <p14:creationId xmlns:p14="http://schemas.microsoft.com/office/powerpoint/2010/main" val="1934823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35</a:t>
            </a:fld>
            <a:endParaRPr lang="en-US"/>
          </a:p>
        </p:txBody>
      </p:sp>
    </p:spTree>
    <p:extLst>
      <p:ext uri="{BB962C8B-B14F-4D97-AF65-F5344CB8AC3E}">
        <p14:creationId xmlns:p14="http://schemas.microsoft.com/office/powerpoint/2010/main" val="339010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LET OP: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STEEK HET FORMULIER MET DE STEMBUREAUCODE EN HET WACHTWOORD WEER TERUG IN DE ENVELOP EN BEWAAR HET BUITEN HET BEREIK VAN HET PUBLIEK.</a:t>
            </a:r>
          </a:p>
        </p:txBody>
      </p:sp>
      <p:sp>
        <p:nvSpPr>
          <p:cNvPr id="4" name="Slide Number Placeholder 3"/>
          <p:cNvSpPr>
            <a:spLocks noGrp="1"/>
          </p:cNvSpPr>
          <p:nvPr>
            <p:ph type="sldNum" sz="quarter" idx="10"/>
          </p:nvPr>
        </p:nvSpPr>
        <p:spPr/>
        <p:txBody>
          <a:bodyPr/>
          <a:lstStyle/>
          <a:p>
            <a:fld id="{C5321C52-1253-854F-8619-08E37262CC93}" type="slidenum">
              <a:rPr lang="en-US" smtClean="0"/>
              <a:t>36</a:t>
            </a:fld>
            <a:endParaRPr lang="en-US"/>
          </a:p>
        </p:txBody>
      </p:sp>
    </p:spTree>
    <p:extLst>
      <p:ext uri="{BB962C8B-B14F-4D97-AF65-F5344CB8AC3E}">
        <p14:creationId xmlns:p14="http://schemas.microsoft.com/office/powerpoint/2010/main" val="2199289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37</a:t>
            </a:fld>
            <a:endParaRPr lang="en-US"/>
          </a:p>
        </p:txBody>
      </p:sp>
    </p:spTree>
    <p:extLst>
      <p:ext uri="{BB962C8B-B14F-4D97-AF65-F5344CB8AC3E}">
        <p14:creationId xmlns:p14="http://schemas.microsoft.com/office/powerpoint/2010/main" val="411625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38</a:t>
            </a:fld>
            <a:endParaRPr lang="en-US"/>
          </a:p>
        </p:txBody>
      </p:sp>
    </p:spTree>
    <p:extLst>
      <p:ext uri="{BB962C8B-B14F-4D97-AF65-F5344CB8AC3E}">
        <p14:creationId xmlns:p14="http://schemas.microsoft.com/office/powerpoint/2010/main" val="3616983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noProof="0" dirty="0"/>
              <a:t>LET OP: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noProof="0" dirty="0"/>
              <a:t>STEEK HET FORMULIER MET DE STEMBUREAUCODE EN HET WACHTWOORD WEER TERUG IN DE ENVELOP EN BEWAAR HET BUITEN HET BEREIK VAN HET PUBLIEK.</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39</a:t>
            </a:fld>
            <a:endParaRPr lang="en-US"/>
          </a:p>
        </p:txBody>
      </p:sp>
    </p:spTree>
    <p:extLst>
      <p:ext uri="{BB962C8B-B14F-4D97-AF65-F5344CB8AC3E}">
        <p14:creationId xmlns:p14="http://schemas.microsoft.com/office/powerpoint/2010/main" val="2295347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a:t>
            </a:fld>
            <a:endParaRPr lang="en-US"/>
          </a:p>
        </p:txBody>
      </p:sp>
    </p:spTree>
    <p:extLst>
      <p:ext uri="{BB962C8B-B14F-4D97-AF65-F5344CB8AC3E}">
        <p14:creationId xmlns:p14="http://schemas.microsoft.com/office/powerpoint/2010/main" val="2693564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40</a:t>
            </a:fld>
            <a:endParaRPr lang="en-US"/>
          </a:p>
        </p:txBody>
      </p:sp>
    </p:spTree>
    <p:extLst>
      <p:ext uri="{BB962C8B-B14F-4D97-AF65-F5344CB8AC3E}">
        <p14:creationId xmlns:p14="http://schemas.microsoft.com/office/powerpoint/2010/main" val="2166136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41</a:t>
            </a:fld>
            <a:endParaRPr lang="en-US"/>
          </a:p>
        </p:txBody>
      </p:sp>
    </p:spTree>
    <p:extLst>
      <p:ext uri="{BB962C8B-B14F-4D97-AF65-F5344CB8AC3E}">
        <p14:creationId xmlns:p14="http://schemas.microsoft.com/office/powerpoint/2010/main" val="889224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42</a:t>
            </a:fld>
            <a:endParaRPr lang="en-US"/>
          </a:p>
        </p:txBody>
      </p:sp>
    </p:spTree>
    <p:extLst>
      <p:ext uri="{BB962C8B-B14F-4D97-AF65-F5344CB8AC3E}">
        <p14:creationId xmlns:p14="http://schemas.microsoft.com/office/powerpoint/2010/main" val="26043994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43</a:t>
            </a:fld>
            <a:endParaRPr lang="en-US"/>
          </a:p>
        </p:txBody>
      </p:sp>
    </p:spTree>
    <p:extLst>
      <p:ext uri="{BB962C8B-B14F-4D97-AF65-F5344CB8AC3E}">
        <p14:creationId xmlns:p14="http://schemas.microsoft.com/office/powerpoint/2010/main" val="2961402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44</a:t>
            </a:fld>
            <a:endParaRPr lang="en-US"/>
          </a:p>
        </p:txBody>
      </p:sp>
    </p:spTree>
    <p:extLst>
      <p:ext uri="{BB962C8B-B14F-4D97-AF65-F5344CB8AC3E}">
        <p14:creationId xmlns:p14="http://schemas.microsoft.com/office/powerpoint/2010/main" val="2457380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45</a:t>
            </a:fld>
            <a:endParaRPr lang="en-US"/>
          </a:p>
        </p:txBody>
      </p:sp>
    </p:spTree>
    <p:extLst>
      <p:ext uri="{BB962C8B-B14F-4D97-AF65-F5344CB8AC3E}">
        <p14:creationId xmlns:p14="http://schemas.microsoft.com/office/powerpoint/2010/main" val="1706736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46</a:t>
            </a:fld>
            <a:endParaRPr lang="en-US"/>
          </a:p>
        </p:txBody>
      </p:sp>
    </p:spTree>
    <p:extLst>
      <p:ext uri="{BB962C8B-B14F-4D97-AF65-F5344CB8AC3E}">
        <p14:creationId xmlns:p14="http://schemas.microsoft.com/office/powerpoint/2010/main" val="438784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smtClean="0"/>
              <a:t>HOUD </a:t>
            </a:r>
            <a:r>
              <a:rPr lang="nl-NL" b="1" noProof="0" dirty="0"/>
              <a:t>EEN VASTE VOLGORDE </a:t>
            </a:r>
            <a:r>
              <a:rPr lang="nl-NL" b="1" noProof="0" dirty="0" smtClean="0"/>
              <a:t>AAN BIJ HET OPSTARTEN VAN DE STEMCOMPUTERS, </a:t>
            </a:r>
            <a:r>
              <a:rPr lang="nl-NL" b="1" noProof="0" dirty="0"/>
              <a:t>BIJV. VAN LINKS NAAR RECHTS. ZO ONTSTAAT ER MINDER RISICO OP OVERSLAAN.</a:t>
            </a:r>
          </a:p>
        </p:txBody>
      </p:sp>
      <p:sp>
        <p:nvSpPr>
          <p:cNvPr id="4" name="Slide Number Placeholder 3"/>
          <p:cNvSpPr>
            <a:spLocks noGrp="1"/>
          </p:cNvSpPr>
          <p:nvPr>
            <p:ph type="sldNum" sz="quarter" idx="10"/>
          </p:nvPr>
        </p:nvSpPr>
        <p:spPr/>
        <p:txBody>
          <a:bodyPr/>
          <a:lstStyle/>
          <a:p>
            <a:fld id="{C5321C52-1253-854F-8619-08E37262CC93}" type="slidenum">
              <a:rPr lang="en-US" smtClean="0"/>
              <a:t>47</a:t>
            </a:fld>
            <a:endParaRPr lang="en-US"/>
          </a:p>
        </p:txBody>
      </p:sp>
    </p:spTree>
    <p:extLst>
      <p:ext uri="{BB962C8B-B14F-4D97-AF65-F5344CB8AC3E}">
        <p14:creationId xmlns:p14="http://schemas.microsoft.com/office/powerpoint/2010/main" val="184341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48</a:t>
            </a:fld>
            <a:endParaRPr lang="en-US"/>
          </a:p>
        </p:txBody>
      </p:sp>
    </p:spTree>
    <p:extLst>
      <p:ext uri="{BB962C8B-B14F-4D97-AF65-F5344CB8AC3E}">
        <p14:creationId xmlns:p14="http://schemas.microsoft.com/office/powerpoint/2010/main" val="2134088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49</a:t>
            </a:fld>
            <a:endParaRPr lang="en-US"/>
          </a:p>
        </p:txBody>
      </p:sp>
    </p:spTree>
    <p:extLst>
      <p:ext uri="{BB962C8B-B14F-4D97-AF65-F5344CB8AC3E}">
        <p14:creationId xmlns:p14="http://schemas.microsoft.com/office/powerpoint/2010/main" val="2490501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a:t>
            </a:fld>
            <a:endParaRPr lang="en-US"/>
          </a:p>
        </p:txBody>
      </p:sp>
    </p:spTree>
    <p:extLst>
      <p:ext uri="{BB962C8B-B14F-4D97-AF65-F5344CB8AC3E}">
        <p14:creationId xmlns:p14="http://schemas.microsoft.com/office/powerpoint/2010/main" val="733657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50</a:t>
            </a:fld>
            <a:endParaRPr lang="en-US"/>
          </a:p>
        </p:txBody>
      </p:sp>
    </p:spTree>
    <p:extLst>
      <p:ext uri="{BB962C8B-B14F-4D97-AF65-F5344CB8AC3E}">
        <p14:creationId xmlns:p14="http://schemas.microsoft.com/office/powerpoint/2010/main" val="10857355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Indien dit scherm zicht baar is dan is de opstartprocedure net begonnen en dan kunt u rustig de stappen op het scherm volgen.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51</a:t>
            </a:fld>
            <a:endParaRPr lang="en-US"/>
          </a:p>
        </p:txBody>
      </p:sp>
    </p:spTree>
    <p:extLst>
      <p:ext uri="{BB962C8B-B14F-4D97-AF65-F5344CB8AC3E}">
        <p14:creationId xmlns:p14="http://schemas.microsoft.com/office/powerpoint/2010/main" val="1246472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Op een gegeven moment zal het systeem u vragen de USB stick te verwijderen en zal het opstartproces verder gaan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52</a:t>
            </a:fld>
            <a:endParaRPr lang="en-US"/>
          </a:p>
        </p:txBody>
      </p:sp>
    </p:spTree>
    <p:extLst>
      <p:ext uri="{BB962C8B-B14F-4D97-AF65-F5344CB8AC3E}">
        <p14:creationId xmlns:p14="http://schemas.microsoft.com/office/powerpoint/2010/main" val="298687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het hele systeem heeft gecontroleerd of alle onderdelen goed functioneren zal dit scherm getoond worden kort voordat de stemcomputer klaar is voor gebruik door de eerste kiezer.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53</a:t>
            </a:fld>
            <a:endParaRPr lang="en-US"/>
          </a:p>
        </p:txBody>
      </p:sp>
    </p:spTree>
    <p:extLst>
      <p:ext uri="{BB962C8B-B14F-4D97-AF65-F5344CB8AC3E}">
        <p14:creationId xmlns:p14="http://schemas.microsoft.com/office/powerpoint/2010/main" val="3488168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Nu is de stemcomputer klaar voor gebruik door de eerste kiezer.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54</a:t>
            </a:fld>
            <a:endParaRPr lang="en-US"/>
          </a:p>
        </p:txBody>
      </p:sp>
    </p:spTree>
    <p:extLst>
      <p:ext uri="{BB962C8B-B14F-4D97-AF65-F5344CB8AC3E}">
        <p14:creationId xmlns:p14="http://schemas.microsoft.com/office/powerpoint/2010/main" val="7740894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55</a:t>
            </a:fld>
            <a:endParaRPr lang="en-US"/>
          </a:p>
        </p:txBody>
      </p:sp>
    </p:spTree>
    <p:extLst>
      <p:ext uri="{BB962C8B-B14F-4D97-AF65-F5344CB8AC3E}">
        <p14:creationId xmlns:p14="http://schemas.microsoft.com/office/powerpoint/2010/main" val="18714452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Indien dit scherm </a:t>
            </a:r>
            <a:r>
              <a:rPr lang="nl-NL" noProof="0" dirty="0" smtClean="0"/>
              <a:t>zichtbaar </a:t>
            </a:r>
            <a:r>
              <a:rPr lang="nl-NL" noProof="0" dirty="0"/>
              <a:t>is dan is de opstartprocedure net begonnen en dan kunt u rustig de stappen op het scherm volgen.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56</a:t>
            </a:fld>
            <a:endParaRPr lang="en-US"/>
          </a:p>
        </p:txBody>
      </p:sp>
    </p:spTree>
    <p:extLst>
      <p:ext uri="{BB962C8B-B14F-4D97-AF65-F5344CB8AC3E}">
        <p14:creationId xmlns:p14="http://schemas.microsoft.com/office/powerpoint/2010/main" val="14860291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Op een gegeven moment zal het systeem u vragen de </a:t>
            </a:r>
            <a:r>
              <a:rPr lang="nl-NL" noProof="0" dirty="0" smtClean="0"/>
              <a:t>USB-stick </a:t>
            </a:r>
            <a:r>
              <a:rPr lang="nl-NL" noProof="0" dirty="0"/>
              <a:t>te verwijderen en zal het opstartproces verder gaan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57</a:t>
            </a:fld>
            <a:endParaRPr lang="en-US"/>
          </a:p>
        </p:txBody>
      </p:sp>
    </p:spTree>
    <p:extLst>
      <p:ext uri="{BB962C8B-B14F-4D97-AF65-F5344CB8AC3E}">
        <p14:creationId xmlns:p14="http://schemas.microsoft.com/office/powerpoint/2010/main" val="22791603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het hele systeem heeft gecontroleerd of alle onderdelen goed functioneren zal dit scherm getoond </a:t>
            </a:r>
            <a:r>
              <a:rPr lang="nl-NL" noProof="0" dirty="0" smtClean="0"/>
              <a:t>worden, </a:t>
            </a:r>
            <a:r>
              <a:rPr lang="nl-NL" noProof="0" dirty="0"/>
              <a:t>kort voordat de stemcomputer klaar is voor gebruik door de eerste kiezer.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58</a:t>
            </a:fld>
            <a:endParaRPr lang="en-US"/>
          </a:p>
        </p:txBody>
      </p:sp>
    </p:spTree>
    <p:extLst>
      <p:ext uri="{BB962C8B-B14F-4D97-AF65-F5344CB8AC3E}">
        <p14:creationId xmlns:p14="http://schemas.microsoft.com/office/powerpoint/2010/main" val="36179307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Nu is de stemcomputer klaar voor gebruik door de eerste kiezer.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59</a:t>
            </a:fld>
            <a:endParaRPr lang="en-US"/>
          </a:p>
        </p:txBody>
      </p:sp>
    </p:spTree>
    <p:extLst>
      <p:ext uri="{BB962C8B-B14F-4D97-AF65-F5344CB8AC3E}">
        <p14:creationId xmlns:p14="http://schemas.microsoft.com/office/powerpoint/2010/main" val="390890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a:t>
            </a:fld>
            <a:endParaRPr lang="en-US"/>
          </a:p>
        </p:txBody>
      </p:sp>
    </p:spTree>
    <p:extLst>
      <p:ext uri="{BB962C8B-B14F-4D97-AF65-F5344CB8AC3E}">
        <p14:creationId xmlns:p14="http://schemas.microsoft.com/office/powerpoint/2010/main" val="2627714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60</a:t>
            </a:fld>
            <a:endParaRPr lang="en-US"/>
          </a:p>
        </p:txBody>
      </p:sp>
    </p:spTree>
    <p:extLst>
      <p:ext uri="{BB962C8B-B14F-4D97-AF65-F5344CB8AC3E}">
        <p14:creationId xmlns:p14="http://schemas.microsoft.com/office/powerpoint/2010/main" val="17678792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alle stemcomputers in alle stemhokjes opgestart zijn, dan kan de USB-sticks weer terug in de elektronische stembus worden </a:t>
            </a:r>
            <a:r>
              <a:rPr lang="nl-NL" noProof="0" dirty="0" smtClean="0"/>
              <a:t>gestoken.</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Het aangesloten voorzitterssysteem gaat dan een aantal stappen controleren voordat de stemming geopend kan worden.</a:t>
            </a:r>
          </a:p>
        </p:txBody>
      </p:sp>
      <p:sp>
        <p:nvSpPr>
          <p:cNvPr id="4" name="Slide Number Placeholder 3"/>
          <p:cNvSpPr>
            <a:spLocks noGrp="1"/>
          </p:cNvSpPr>
          <p:nvPr>
            <p:ph type="sldNum" sz="quarter" idx="10"/>
          </p:nvPr>
        </p:nvSpPr>
        <p:spPr/>
        <p:txBody>
          <a:bodyPr/>
          <a:lstStyle/>
          <a:p>
            <a:fld id="{C5321C52-1253-854F-8619-08E37262CC93}" type="slidenum">
              <a:rPr lang="en-US" smtClean="0"/>
              <a:t>61</a:t>
            </a:fld>
            <a:endParaRPr lang="en-US"/>
          </a:p>
        </p:txBody>
      </p:sp>
    </p:spTree>
    <p:extLst>
      <p:ext uri="{BB962C8B-B14F-4D97-AF65-F5344CB8AC3E}">
        <p14:creationId xmlns:p14="http://schemas.microsoft.com/office/powerpoint/2010/main" val="30259637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Na de laatste stap drukt u op de knop einde om de stemming te kunnen </a:t>
            </a:r>
            <a:r>
              <a:rPr lang="nl-NL" noProof="0" dirty="0" smtClean="0"/>
              <a:t>openen.</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62</a:t>
            </a:fld>
            <a:endParaRPr lang="en-US"/>
          </a:p>
        </p:txBody>
      </p:sp>
    </p:spTree>
    <p:extLst>
      <p:ext uri="{BB962C8B-B14F-4D97-AF65-F5344CB8AC3E}">
        <p14:creationId xmlns:p14="http://schemas.microsoft.com/office/powerpoint/2010/main" val="8627440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Na de laatste stap drukt u op de knop einde om de stemming te kunnen </a:t>
            </a:r>
            <a:r>
              <a:rPr lang="nl-NL" noProof="0" dirty="0" smtClean="0"/>
              <a:t>openen.</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63</a:t>
            </a:fld>
            <a:endParaRPr lang="en-US"/>
          </a:p>
        </p:txBody>
      </p:sp>
    </p:spTree>
    <p:extLst>
      <p:ext uri="{BB962C8B-B14F-4D97-AF65-F5344CB8AC3E}">
        <p14:creationId xmlns:p14="http://schemas.microsoft.com/office/powerpoint/2010/main" val="10570492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64</a:t>
            </a:fld>
            <a:endParaRPr lang="en-US"/>
          </a:p>
        </p:txBody>
      </p:sp>
    </p:spTree>
    <p:extLst>
      <p:ext uri="{BB962C8B-B14F-4D97-AF65-F5344CB8AC3E}">
        <p14:creationId xmlns:p14="http://schemas.microsoft.com/office/powerpoint/2010/main" val="32804114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Van dit scherm is het van </a:t>
            </a:r>
            <a:r>
              <a:rPr lang="nl-NL" noProof="0" dirty="0" smtClean="0"/>
              <a:t>belang om </a:t>
            </a:r>
            <a:r>
              <a:rPr lang="nl-NL" noProof="0" dirty="0"/>
              <a:t>alleen </a:t>
            </a:r>
            <a:r>
              <a:rPr lang="nl-NL" noProof="0" dirty="0" smtClean="0"/>
              <a:t>maar </a:t>
            </a:r>
            <a:r>
              <a:rPr lang="nl-NL" noProof="0" dirty="0"/>
              <a:t>de knop ‘Verkiezing openen’ te selecteren. Alle andere opties zijn onbelangrijk voor het stembureau en voorzitters moeten niet aangemoedigd worden deze meer technische menu’s te openen.</a:t>
            </a:r>
          </a:p>
        </p:txBody>
      </p:sp>
      <p:sp>
        <p:nvSpPr>
          <p:cNvPr id="4" name="Slide Number Placeholder 3"/>
          <p:cNvSpPr>
            <a:spLocks noGrp="1"/>
          </p:cNvSpPr>
          <p:nvPr>
            <p:ph type="sldNum" sz="quarter" idx="10"/>
          </p:nvPr>
        </p:nvSpPr>
        <p:spPr/>
        <p:txBody>
          <a:bodyPr/>
          <a:lstStyle/>
          <a:p>
            <a:fld id="{C5321C52-1253-854F-8619-08E37262CC93}" type="slidenum">
              <a:rPr lang="en-US" smtClean="0"/>
              <a:t>65</a:t>
            </a:fld>
            <a:endParaRPr lang="en-US"/>
          </a:p>
        </p:txBody>
      </p:sp>
    </p:spTree>
    <p:extLst>
      <p:ext uri="{BB962C8B-B14F-4D97-AF65-F5344CB8AC3E}">
        <p14:creationId xmlns:p14="http://schemas.microsoft.com/office/powerpoint/2010/main" val="3038179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Van dit scherm is het van belang </a:t>
            </a:r>
            <a:r>
              <a:rPr lang="nl-NL" noProof="0" dirty="0" smtClean="0"/>
              <a:t>om alleen maar</a:t>
            </a:r>
            <a:r>
              <a:rPr lang="nl-NL" baseline="0" noProof="0" dirty="0" smtClean="0"/>
              <a:t> </a:t>
            </a:r>
            <a:r>
              <a:rPr lang="nl-NL" noProof="0" dirty="0" smtClean="0"/>
              <a:t>de </a:t>
            </a:r>
            <a:r>
              <a:rPr lang="nl-NL" noProof="0" dirty="0"/>
              <a:t>knop ‘Verkiezing openen’ te selecteren. Alle andere opties zijn onbelangrijk voor het stembureau en voorzitters moeten niet aangemoedigd worden deze meer technische menu’s te openen.</a:t>
            </a:r>
          </a:p>
        </p:txBody>
      </p:sp>
      <p:sp>
        <p:nvSpPr>
          <p:cNvPr id="4" name="Slide Number Placeholder 3"/>
          <p:cNvSpPr>
            <a:spLocks noGrp="1"/>
          </p:cNvSpPr>
          <p:nvPr>
            <p:ph type="sldNum" sz="quarter" idx="10"/>
          </p:nvPr>
        </p:nvSpPr>
        <p:spPr/>
        <p:txBody>
          <a:bodyPr/>
          <a:lstStyle/>
          <a:p>
            <a:fld id="{C5321C52-1253-854F-8619-08E37262CC93}" type="slidenum">
              <a:rPr lang="en-US" smtClean="0"/>
              <a:t>66</a:t>
            </a:fld>
            <a:endParaRPr lang="en-US"/>
          </a:p>
        </p:txBody>
      </p:sp>
    </p:spTree>
    <p:extLst>
      <p:ext uri="{BB962C8B-B14F-4D97-AF65-F5344CB8AC3E}">
        <p14:creationId xmlns:p14="http://schemas.microsoft.com/office/powerpoint/2010/main" val="7681623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Dan bent u </a:t>
            </a:r>
            <a:r>
              <a:rPr lang="nl-NL" noProof="0" dirty="0" smtClean="0"/>
              <a:t>beland </a:t>
            </a:r>
            <a:r>
              <a:rPr lang="nl-NL" noProof="0" dirty="0"/>
              <a:t>bij de laatste stap van het opstarten van het stembureau.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 principe bent u nu klaar en kunt u nog één keer controleren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alle stemcomputers in de stemhokjes gereed zijn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Staan ze goed opgesteld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Staan alle schermen aan met de mededeling dat de kaart in de kaartlezer gestoken moet worden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Zijn alle kleppen dicht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Zijn alle gordijnen afsluitbaar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alle alarmdozen zichtbaar aan de buitenkant van het stemhokje hangen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alle kieslijsten in het stemhokje hangen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staat de elektronische stembus goed opgesteld: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Is gecontroleerd dat de stembus leeg 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Is de deksel </a:t>
            </a:r>
            <a:r>
              <a:rPr lang="nl-NL" noProof="0" dirty="0" smtClean="0"/>
              <a:t>met</a:t>
            </a:r>
            <a:r>
              <a:rPr lang="nl-NL" baseline="0" noProof="0" dirty="0" smtClean="0"/>
              <a:t> de </a:t>
            </a:r>
            <a:r>
              <a:rPr lang="nl-NL" baseline="0" noProof="0" dirty="0" err="1" smtClean="0"/>
              <a:t>verzegelstrips</a:t>
            </a:r>
            <a:r>
              <a:rPr lang="nl-NL" noProof="0" dirty="0" smtClean="0"/>
              <a:t> </a:t>
            </a:r>
            <a:r>
              <a:rPr lang="nl-NL" noProof="0" dirty="0"/>
              <a:t>verzegeld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Is de klep achter op de stembus gesloten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Is de elektronische klep van de stembus gesloten en staat </a:t>
            </a:r>
            <a:r>
              <a:rPr lang="nl-NL" noProof="0" dirty="0" smtClean="0"/>
              <a:t>het</a:t>
            </a:r>
            <a:r>
              <a:rPr lang="nl-NL" baseline="0" noProof="0" dirty="0" smtClean="0"/>
              <a:t> led-lampje</a:t>
            </a:r>
            <a:r>
              <a:rPr lang="nl-NL" noProof="0" dirty="0" smtClean="0"/>
              <a:t> </a:t>
            </a:r>
            <a:r>
              <a:rPr lang="nl-NL" noProof="0" dirty="0"/>
              <a:t>op rood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Is de </a:t>
            </a:r>
            <a:r>
              <a:rPr lang="nl-NL" noProof="0" dirty="0" err="1" smtClean="0"/>
              <a:t>kabelset</a:t>
            </a:r>
            <a:r>
              <a:rPr lang="nl-NL" noProof="0" dirty="0" smtClean="0"/>
              <a:t> </a:t>
            </a:r>
            <a:r>
              <a:rPr lang="nl-NL" noProof="0" dirty="0"/>
              <a:t>veilig aan een tafelpoot vastgezet en liggen er geen kabels op de grond in de </a:t>
            </a:r>
            <a:r>
              <a:rPr lang="nl-NL" noProof="0" dirty="0" smtClean="0"/>
              <a:t>doorgang</a:t>
            </a:r>
            <a:endParaRPr lang="nl-NL"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staat het voorzitterssysteem aan en op het scherm waar </a:t>
            </a:r>
            <a:r>
              <a:rPr lang="nl-NL" noProof="0" dirty="0" smtClean="0"/>
              <a:t>je de keuze </a:t>
            </a:r>
            <a:r>
              <a:rPr lang="nl-NL" noProof="0" dirty="0"/>
              <a:t>kunt </a:t>
            </a:r>
            <a:r>
              <a:rPr lang="nl-NL" noProof="0" dirty="0" smtClean="0"/>
              <a:t>maken tussen </a:t>
            </a:r>
            <a:r>
              <a:rPr lang="nl-NL" noProof="0" dirty="0"/>
              <a:t>‘stemmen afsluiten’ of ‘kaarten activeren’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staat alles op de voorzitterstafel gereed, kiezerslijst, pen, stempel, </a:t>
            </a:r>
            <a:r>
              <a:rPr lang="nl-NL" noProof="0" dirty="0" smtClean="0"/>
              <a:t>smartcards, …</a:t>
            </a:r>
            <a:endParaRPr lang="nl-NL"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zijn alle taken verdeeld? Wie staat bij de ingang, bij de stembus, bij het stemhokje, wie zit op welke stoel en wie doet wat, heeft </a:t>
            </a:r>
            <a:r>
              <a:rPr lang="nl-NL" noProof="0" dirty="0" smtClean="0"/>
              <a:t>iedereen</a:t>
            </a:r>
            <a:r>
              <a:rPr lang="nl-NL" baseline="0" noProof="0" dirty="0" smtClean="0"/>
              <a:t> </a:t>
            </a:r>
            <a:r>
              <a:rPr lang="nl-NL" noProof="0" dirty="0" smtClean="0"/>
              <a:t>de </a:t>
            </a:r>
            <a:r>
              <a:rPr lang="nl-NL" noProof="0" dirty="0"/>
              <a:t>eed afgelegd,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noProof="0" dirty="0"/>
              <a:t>Daarna kunnen alle leden van het stembureau hun positie kiezen en kan de voorzitter het stemlokaal openen om de eerste kiezer binnen te laten.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600" b="1" noProof="0" dirty="0"/>
              <a:t>LET OP: ZORG DAT DIT ALLEMAAL VOOR 8.00 UUR AFGEHANDELD IS ZODAT U OP TIJD DE STEMMING KAN OPENEN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67</a:t>
            </a:fld>
            <a:endParaRPr lang="en-US"/>
          </a:p>
        </p:txBody>
      </p:sp>
    </p:spTree>
    <p:extLst>
      <p:ext uri="{BB962C8B-B14F-4D97-AF65-F5344CB8AC3E}">
        <p14:creationId xmlns:p14="http://schemas.microsoft.com/office/powerpoint/2010/main" val="13691425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68</a:t>
            </a:fld>
            <a:endParaRPr lang="en-US"/>
          </a:p>
        </p:txBody>
      </p:sp>
    </p:spTree>
    <p:extLst>
      <p:ext uri="{BB962C8B-B14F-4D97-AF65-F5344CB8AC3E}">
        <p14:creationId xmlns:p14="http://schemas.microsoft.com/office/powerpoint/2010/main" val="31209623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U kunt beginnen met het stemmen door kaarten te activeren en deze uit te geven aan kiezers die zich hebben geïdentificeerd, een oproepingsbrief hebben meegenomen en in de lijst met kiezers voor dit stembureau voorkomen en nog niet eerder hebben gestemd.</a:t>
            </a:r>
          </a:p>
        </p:txBody>
      </p:sp>
      <p:sp>
        <p:nvSpPr>
          <p:cNvPr id="4" name="Slide Number Placeholder 3"/>
          <p:cNvSpPr>
            <a:spLocks noGrp="1"/>
          </p:cNvSpPr>
          <p:nvPr>
            <p:ph type="sldNum" sz="quarter" idx="10"/>
          </p:nvPr>
        </p:nvSpPr>
        <p:spPr/>
        <p:txBody>
          <a:bodyPr/>
          <a:lstStyle/>
          <a:p>
            <a:fld id="{C5321C52-1253-854F-8619-08E37262CC93}" type="slidenum">
              <a:rPr lang="en-US" smtClean="0"/>
              <a:t>69</a:t>
            </a:fld>
            <a:endParaRPr lang="en-US"/>
          </a:p>
        </p:txBody>
      </p:sp>
    </p:spTree>
    <p:extLst>
      <p:ext uri="{BB962C8B-B14F-4D97-AF65-F5344CB8AC3E}">
        <p14:creationId xmlns:p14="http://schemas.microsoft.com/office/powerpoint/2010/main" val="206520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7</a:t>
            </a:fld>
            <a:endParaRPr lang="en-US"/>
          </a:p>
        </p:txBody>
      </p:sp>
    </p:spTree>
    <p:extLst>
      <p:ext uri="{BB962C8B-B14F-4D97-AF65-F5344CB8AC3E}">
        <p14:creationId xmlns:p14="http://schemas.microsoft.com/office/powerpoint/2010/main" val="5018832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70</a:t>
            </a:fld>
            <a:endParaRPr lang="en-US"/>
          </a:p>
        </p:txBody>
      </p:sp>
    </p:spTree>
    <p:extLst>
      <p:ext uri="{BB962C8B-B14F-4D97-AF65-F5344CB8AC3E}">
        <p14:creationId xmlns:p14="http://schemas.microsoft.com/office/powerpoint/2010/main" val="25537106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Na het verschijnen van het groene ‘vinkje’ kun je de kaart uit de kaartlezer verwijderen en aan de kiezer overhandigen.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Hierna instrueert u de kiezer naar een </a:t>
            </a:r>
            <a:r>
              <a:rPr lang="nl-NL" noProof="0" dirty="0" smtClean="0"/>
              <a:t>leeg </a:t>
            </a:r>
            <a:r>
              <a:rPr lang="nl-NL" noProof="0" dirty="0"/>
              <a:t>stemhokje te gaan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Dit proces kunt u herhalen voor iedere kiezer die zich correct heeft geïdentificeerd en waarvan is vastgesteld dat hij/zij mag stemmen.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VOOR EEN GOEDE SPREIDING VAN DE KIEZERS OVER ALLE STEMHOKJES. ZO VOORKOMT U DAT EEN STEMCOMPUTER SNELLER ZONDER PAPIER KOMT TE STAAN EN U DUS EEN RESERVEROL MOET PLAATSEN.</a:t>
            </a:r>
          </a:p>
        </p:txBody>
      </p:sp>
      <p:sp>
        <p:nvSpPr>
          <p:cNvPr id="4" name="Slide Number Placeholder 3"/>
          <p:cNvSpPr>
            <a:spLocks noGrp="1"/>
          </p:cNvSpPr>
          <p:nvPr>
            <p:ph type="sldNum" sz="quarter" idx="10"/>
          </p:nvPr>
        </p:nvSpPr>
        <p:spPr/>
        <p:txBody>
          <a:bodyPr/>
          <a:lstStyle/>
          <a:p>
            <a:fld id="{C5321C52-1253-854F-8619-08E37262CC93}" type="slidenum">
              <a:rPr lang="en-US" smtClean="0"/>
              <a:t>71</a:t>
            </a:fld>
            <a:endParaRPr lang="en-US"/>
          </a:p>
        </p:txBody>
      </p:sp>
    </p:spTree>
    <p:extLst>
      <p:ext uri="{BB962C8B-B14F-4D97-AF65-F5344CB8AC3E}">
        <p14:creationId xmlns:p14="http://schemas.microsoft.com/office/powerpoint/2010/main" val="31446875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U kunt beginnen met het stemmen door kaarten te activeren en deze uit te geven aan kiezers die zich hebben geïdentificeerd, een oproepingsbrief hebben meegenomen en in de lijst met kiezers voor dit stembureau voorkomen en nog niet eerder hebben gestemd.</a:t>
            </a:r>
          </a:p>
        </p:txBody>
      </p:sp>
      <p:sp>
        <p:nvSpPr>
          <p:cNvPr id="4" name="Slide Number Placeholder 3"/>
          <p:cNvSpPr>
            <a:spLocks noGrp="1"/>
          </p:cNvSpPr>
          <p:nvPr>
            <p:ph type="sldNum" sz="quarter" idx="10"/>
          </p:nvPr>
        </p:nvSpPr>
        <p:spPr/>
        <p:txBody>
          <a:bodyPr/>
          <a:lstStyle/>
          <a:p>
            <a:fld id="{C5321C52-1253-854F-8619-08E37262CC93}" type="slidenum">
              <a:rPr lang="en-US" smtClean="0"/>
              <a:t>72</a:t>
            </a:fld>
            <a:endParaRPr lang="en-US"/>
          </a:p>
        </p:txBody>
      </p:sp>
    </p:spTree>
    <p:extLst>
      <p:ext uri="{BB962C8B-B14F-4D97-AF65-F5344CB8AC3E}">
        <p14:creationId xmlns:p14="http://schemas.microsoft.com/office/powerpoint/2010/main" val="1701752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73</a:t>
            </a:fld>
            <a:endParaRPr lang="en-US"/>
          </a:p>
        </p:txBody>
      </p:sp>
    </p:spTree>
    <p:extLst>
      <p:ext uri="{BB962C8B-B14F-4D97-AF65-F5344CB8AC3E}">
        <p14:creationId xmlns:p14="http://schemas.microsoft.com/office/powerpoint/2010/main" val="21682932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Na het verschijnen van het groene ‘vinkje’ kun je de kaart uit de kaartlezer verwijderen en aan de kiezer overhandigen.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Hierna instrueert u de kiezer naar een </a:t>
            </a:r>
            <a:r>
              <a:rPr lang="nl-NL" noProof="0" dirty="0" smtClean="0"/>
              <a:t>leeg </a:t>
            </a:r>
            <a:r>
              <a:rPr lang="nl-NL" noProof="0" dirty="0"/>
              <a:t>stemhokje te gaan en het gordijntje achter zich te sluiten.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Dit proces kunt u herhalen voor iedere kiezer die zich correct heeft geïdentificeerd en waarvan is vastgesteld dat hij/zij mag stemmen.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VOOR EEN GOEDE SPREIDING VAN DE KIEZERS OVER ALLE STEMHOKJES. ZO VOORKOMT U DAT EEN STEMCOMPUTER SNELLER ZONDER PAPIER KOMT TE STAAN EN U DUS EEN RESERVEROL MOET PLAATSEN.</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74</a:t>
            </a:fld>
            <a:endParaRPr lang="en-US"/>
          </a:p>
        </p:txBody>
      </p:sp>
    </p:spTree>
    <p:extLst>
      <p:ext uri="{BB962C8B-B14F-4D97-AF65-F5344CB8AC3E}">
        <p14:creationId xmlns:p14="http://schemas.microsoft.com/office/powerpoint/2010/main" val="8827292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LET OP: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zorg ervoor dat de </a:t>
            </a:r>
            <a:r>
              <a:rPr lang="nl-NL" sz="3200" b="1" noProof="0" dirty="0" smtClean="0"/>
              <a:t>chipkaart</a:t>
            </a:r>
            <a:r>
              <a:rPr lang="nl-NL" sz="3200" b="1" baseline="0" noProof="0" dirty="0" smtClean="0"/>
              <a:t> </a:t>
            </a:r>
            <a:r>
              <a:rPr lang="nl-NL" sz="3200" b="1" noProof="0" dirty="0" smtClean="0"/>
              <a:t>van </a:t>
            </a:r>
            <a:r>
              <a:rPr lang="nl-NL" sz="3200" b="1" noProof="0" dirty="0"/>
              <a:t>de kiezer eerst wordt </a:t>
            </a:r>
            <a:r>
              <a:rPr lang="nl-NL" sz="3200" b="1" noProof="0" dirty="0" smtClean="0"/>
              <a:t>teruggenomen </a:t>
            </a:r>
            <a:r>
              <a:rPr lang="nl-NL" sz="3200" b="1" noProof="0" dirty="0"/>
              <a:t>voordat de kiezer zijn stembiljet bij de elektronische stembus wil scannen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een kiezer zijn stembiljet heeft gescand, dan kan de voorzitter dat in het scherm van zijn systeem op 2 punten zien: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Er verschijnt tijdelijk een blauw balkje met de mededeling “Stem opgeslagen”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Het tellertje voor het aantal kiezers loopt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LET OP: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zorg ervoor dat de kiezer zijn stembiljet in de elektronische </a:t>
            </a:r>
            <a:r>
              <a:rPr lang="nl-NL" sz="1200" b="1" noProof="0" dirty="0" smtClean="0"/>
              <a:t>stembus </a:t>
            </a:r>
            <a:r>
              <a:rPr lang="nl-NL" sz="1200" b="1" noProof="0" dirty="0"/>
              <a:t>deponeert als de automatische klep opengaat.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Lukt dit niet voordat de klep weer gesloten is, dan vraagt u de kiezer zijn stembiljet nog een keer te scannen. De klep gaat dan weer open.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75</a:t>
            </a:fld>
            <a:endParaRPr lang="en-US"/>
          </a:p>
        </p:txBody>
      </p:sp>
    </p:spTree>
    <p:extLst>
      <p:ext uri="{BB962C8B-B14F-4D97-AF65-F5344CB8AC3E}">
        <p14:creationId xmlns:p14="http://schemas.microsoft.com/office/powerpoint/2010/main" val="32269233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LET OP: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zorg ervoor dat de </a:t>
            </a:r>
            <a:r>
              <a:rPr lang="nl-NL" sz="3200" b="1" noProof="0" dirty="0" smtClean="0"/>
              <a:t>chipkaart van </a:t>
            </a:r>
            <a:r>
              <a:rPr lang="nl-NL" sz="3200" b="1" noProof="0" dirty="0"/>
              <a:t>de kiezer eerst wordt ingenomen voordat de kiezer zijn stembiljet bij de elektronische stembus wil scannen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een kiezer zijn stembiljet heeft gescand, dan kan de voorzitter dat in het scherm van zijn systeem op 2 punten zien: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Er verschijnt tijdelijk een blauw balkje met de mededeling “Stem opgeslagen”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Het tellertje voor het aantal kiezers loopt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LET OP: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zorg ervoor dat de kiezer zijn stembiljet in de elektronische </a:t>
            </a:r>
            <a:r>
              <a:rPr lang="nl-NL" sz="1200" b="1" noProof="0" dirty="0" smtClean="0"/>
              <a:t>stembus </a:t>
            </a:r>
            <a:r>
              <a:rPr lang="nl-NL" sz="1200" b="1" noProof="0" dirty="0"/>
              <a:t>deponeert als de automatische klep opengaat.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Lukt dit niet voordat de klep weer gesloten is, dan vraagt u de kiezer zijn stembiljet nog een keer te scannen. De klep gaat dan weer open.</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76</a:t>
            </a:fld>
            <a:endParaRPr lang="en-US"/>
          </a:p>
        </p:txBody>
      </p:sp>
    </p:spTree>
    <p:extLst>
      <p:ext uri="{BB962C8B-B14F-4D97-AF65-F5344CB8AC3E}">
        <p14:creationId xmlns:p14="http://schemas.microsoft.com/office/powerpoint/2010/main" val="6920695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77</a:t>
            </a:fld>
            <a:endParaRPr lang="en-US"/>
          </a:p>
        </p:txBody>
      </p:sp>
    </p:spTree>
    <p:extLst>
      <p:ext uri="{BB962C8B-B14F-4D97-AF65-F5344CB8AC3E}">
        <p14:creationId xmlns:p14="http://schemas.microsoft.com/office/powerpoint/2010/main" val="21428990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Alle tot die sluitingstijd toegelaten kiezers mogen nog stemmen.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Nadat de laatst toegelaten kiezer in het stembureau zijn/haar stem heeft uitgebracht activeert de voorzitter het menu waar de stemming gesloten kan worden. </a:t>
            </a:r>
            <a:endParaRPr lang="nl-NL" sz="1200"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78</a:t>
            </a:fld>
            <a:endParaRPr lang="en-US"/>
          </a:p>
        </p:txBody>
      </p:sp>
    </p:spTree>
    <p:extLst>
      <p:ext uri="{BB962C8B-B14F-4D97-AF65-F5344CB8AC3E}">
        <p14:creationId xmlns:p14="http://schemas.microsoft.com/office/powerpoint/2010/main" val="11576638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De voorzitter kiest de optie ‘Stemmen afsluiten’ en vraagt alle bijzitters de stemcomputers uit te zetten zodat het afdrukken van nog meer stembiljetten onmogelijk gemaakt wordt.</a:t>
            </a:r>
            <a:endParaRPr lang="nl-NL" sz="1200"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79</a:t>
            </a:fld>
            <a:endParaRPr lang="en-US"/>
          </a:p>
        </p:txBody>
      </p:sp>
    </p:spTree>
    <p:extLst>
      <p:ext uri="{BB962C8B-B14F-4D97-AF65-F5344CB8AC3E}">
        <p14:creationId xmlns:p14="http://schemas.microsoft.com/office/powerpoint/2010/main" val="3509267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8</a:t>
            </a:fld>
            <a:endParaRPr lang="en-US"/>
          </a:p>
        </p:txBody>
      </p:sp>
    </p:spTree>
    <p:extLst>
      <p:ext uri="{BB962C8B-B14F-4D97-AF65-F5344CB8AC3E}">
        <p14:creationId xmlns:p14="http://schemas.microsoft.com/office/powerpoint/2010/main" val="31199201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Alle tot sluitingstijd toegelaten kiezers mogen nog stemmen.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Nadat de laatst toegelaten kiezer in het stembureau zijn/haar stem heeft uitgebracht activeert de voorzitter het menu waar de stemming gesloten kan worden. </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80</a:t>
            </a:fld>
            <a:endParaRPr lang="en-US"/>
          </a:p>
        </p:txBody>
      </p:sp>
    </p:spTree>
    <p:extLst>
      <p:ext uri="{BB962C8B-B14F-4D97-AF65-F5344CB8AC3E}">
        <p14:creationId xmlns:p14="http://schemas.microsoft.com/office/powerpoint/2010/main" val="36828675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De voorzitter kiest de optie ‘Stemmen afsluiten’ en vraagt alle bijzitters de stemcomputers uit te zetten zodat het afdrukken van nog meer stembiljetten onmogelijk gemaakt wordt.</a:t>
            </a:r>
            <a:endParaRPr lang="nl-NL" sz="1200"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81</a:t>
            </a:fld>
            <a:endParaRPr lang="en-US"/>
          </a:p>
        </p:txBody>
      </p:sp>
    </p:spTree>
    <p:extLst>
      <p:ext uri="{BB962C8B-B14F-4D97-AF65-F5344CB8AC3E}">
        <p14:creationId xmlns:p14="http://schemas.microsoft.com/office/powerpoint/2010/main" val="31857706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De voorzitter kiest de optie ‘Bevestigen’ en vraagt alle bijzitters de stemcomputers uit te zetten zodat het afdrukken van nog meer stembiljetten onmogelijk gemaakt wordt.</a:t>
            </a:r>
            <a:endParaRPr lang="nl-NL"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noProof="0" dirty="0"/>
              <a:t>Het systeem gaat dan een aantal stappen nemen om ervoor te zorgen dat alle stemmen worden geteld en op een veilige manier wordt opgeslagen.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noProof="0" dirty="0"/>
              <a:t>Tijdens het doorlopen van die stappen worden een aantal verschillende schermen getoond die de voorzitter informeren dat die stappen goed zijn afgerond en dat de voorzitter weet dat hij even moet wachten voor de volgende handeling.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noProof="0" dirty="0"/>
              <a:t>En dat is ….</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82</a:t>
            </a:fld>
            <a:endParaRPr lang="en-US"/>
          </a:p>
        </p:txBody>
      </p:sp>
    </p:spTree>
    <p:extLst>
      <p:ext uri="{BB962C8B-B14F-4D97-AF65-F5344CB8AC3E}">
        <p14:creationId xmlns:p14="http://schemas.microsoft.com/office/powerpoint/2010/main" val="19304824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noProof="0" dirty="0"/>
              <a:t>Het voorzitterssysteem zal op een gegeven moment het stembureau vragen om een USB-stick uit de elektronische stembus te nemen en deze samen met één van de stemcomputers te gebruiken om een kerncijferrapport af te drukken.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Dit rapport is van groot belang en moet door alle leden van het stembureau ondertekend worden. </a:t>
            </a:r>
            <a:r>
              <a:rPr lang="nl-NL" b="0" noProof="0" dirty="0"/>
              <a:t>Eventuele getuigen in het stembureau mogen ook meeondertekenen.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Dit rapport wordt op het hoofdbureau gebruikt om te bepalen of de uitslag van het stembureau zoals die op de USB-sticks zijn bewaard en worden ingeleverd echt van het stembureau komen en ook niet zijn veranderd, nadat de USB-sticks het stembureau hebben verlaten.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83</a:t>
            </a:fld>
            <a:endParaRPr lang="en-US"/>
          </a:p>
        </p:txBody>
      </p:sp>
    </p:spTree>
    <p:extLst>
      <p:ext uri="{BB962C8B-B14F-4D97-AF65-F5344CB8AC3E}">
        <p14:creationId xmlns:p14="http://schemas.microsoft.com/office/powerpoint/2010/main" val="30103832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noProof="0" dirty="0"/>
              <a:t>Als een USB-stick in 1 van de stemcomputers is gestoken kan de stemcomputer weer worden aangezet en dan zal het rapport geladen worden die dan afgedrukt kan worden met dezelfde printer als waarmee de stembiljetten zijn afgedrukt.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LET OP: DE STEMCOMPUTER MOET WEL </a:t>
            </a:r>
            <a:r>
              <a:rPr lang="nl-NL" sz="1800" b="1" noProof="0" dirty="0" smtClean="0"/>
              <a:t>EERST VOORAF </a:t>
            </a:r>
            <a:r>
              <a:rPr lang="nl-NL" sz="1800" b="1" noProof="0" dirty="0"/>
              <a:t>UITGEZET ZIJN VOORDAT DE USB-STICK INGESTOKEN WORDT EN DE STEMCOMPUTER WEER WORDT AANGEZET.</a:t>
            </a:r>
          </a:p>
        </p:txBody>
      </p:sp>
      <p:sp>
        <p:nvSpPr>
          <p:cNvPr id="4" name="Slide Number Placeholder 3"/>
          <p:cNvSpPr>
            <a:spLocks noGrp="1"/>
          </p:cNvSpPr>
          <p:nvPr>
            <p:ph type="sldNum" sz="quarter" idx="10"/>
          </p:nvPr>
        </p:nvSpPr>
        <p:spPr/>
        <p:txBody>
          <a:bodyPr/>
          <a:lstStyle/>
          <a:p>
            <a:fld id="{C5321C52-1253-854F-8619-08E37262CC93}" type="slidenum">
              <a:rPr lang="en-US" smtClean="0"/>
              <a:t>84</a:t>
            </a:fld>
            <a:endParaRPr lang="en-US"/>
          </a:p>
        </p:txBody>
      </p:sp>
    </p:spTree>
    <p:extLst>
      <p:ext uri="{BB962C8B-B14F-4D97-AF65-F5344CB8AC3E}">
        <p14:creationId xmlns:p14="http://schemas.microsoft.com/office/powerpoint/2010/main" val="37630243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noProof="0" dirty="0"/>
              <a:t>Als een USB-stick in 1 van de stemcomputers is gestoken kan de stemcomputer weer worden aangezet en dan zal het rapport geladen worden die dan afgedrukt kan worden met dezelfde printer als waarmee de stembiljetten zijn afgedrukt.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LET OP: DE STEMCOMPUTER MOET WEL EERST </a:t>
            </a:r>
            <a:r>
              <a:rPr lang="nl-NL" sz="1800" b="1" noProof="0" dirty="0" smtClean="0"/>
              <a:t>VOORAF</a:t>
            </a:r>
            <a:r>
              <a:rPr lang="nl-NL" sz="1800" b="1" baseline="0" noProof="0" dirty="0" smtClean="0"/>
              <a:t> </a:t>
            </a:r>
            <a:r>
              <a:rPr lang="nl-NL" sz="1800" b="1" noProof="0" dirty="0" smtClean="0"/>
              <a:t>UITGEZET </a:t>
            </a:r>
            <a:r>
              <a:rPr lang="nl-NL" sz="1800" b="1" noProof="0" dirty="0"/>
              <a:t>ZIJN VOORDAT DE USB-STICK INGESTOKEN WORDT EN DE STEMCOMPUTER WEER WORDT AANGEZET.</a:t>
            </a:r>
          </a:p>
        </p:txBody>
      </p:sp>
      <p:sp>
        <p:nvSpPr>
          <p:cNvPr id="4" name="Slide Number Placeholder 3"/>
          <p:cNvSpPr>
            <a:spLocks noGrp="1"/>
          </p:cNvSpPr>
          <p:nvPr>
            <p:ph type="sldNum" sz="quarter" idx="10"/>
          </p:nvPr>
        </p:nvSpPr>
        <p:spPr/>
        <p:txBody>
          <a:bodyPr/>
          <a:lstStyle/>
          <a:p>
            <a:fld id="{C5321C52-1253-854F-8619-08E37262CC93}" type="slidenum">
              <a:rPr lang="en-US" smtClean="0"/>
              <a:t>85</a:t>
            </a:fld>
            <a:endParaRPr lang="en-US"/>
          </a:p>
        </p:txBody>
      </p:sp>
    </p:spTree>
    <p:extLst>
      <p:ext uri="{BB962C8B-B14F-4D97-AF65-F5344CB8AC3E}">
        <p14:creationId xmlns:p14="http://schemas.microsoft.com/office/powerpoint/2010/main" val="13067974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86</a:t>
            </a:fld>
            <a:endParaRPr lang="en-US"/>
          </a:p>
        </p:txBody>
      </p:sp>
    </p:spTree>
    <p:extLst>
      <p:ext uri="{BB962C8B-B14F-4D97-AF65-F5344CB8AC3E}">
        <p14:creationId xmlns:p14="http://schemas.microsoft.com/office/powerpoint/2010/main" val="8072840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noProof="0" dirty="0"/>
              <a:t>Als het kerncijferrapport is afgedrukt en ondertekend dan kan de stemcomputer </a:t>
            </a:r>
            <a:r>
              <a:rPr lang="nl-NL" b="0" noProof="0" dirty="0" smtClean="0"/>
              <a:t>definitief worden </a:t>
            </a:r>
            <a:r>
              <a:rPr lang="nl-NL" b="0" noProof="0" dirty="0"/>
              <a:t>uitgezet.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noProof="0" dirty="0"/>
              <a:t>Daarna moet de uitgenomen USB stick weer in de elektronische stembus worden gestoken om zo het voorzitterssysteem uit te zetten.</a:t>
            </a:r>
            <a:endParaRPr lang="nl-NL" sz="18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87</a:t>
            </a:fld>
            <a:endParaRPr lang="en-US"/>
          </a:p>
        </p:txBody>
      </p:sp>
    </p:spTree>
    <p:extLst>
      <p:ext uri="{BB962C8B-B14F-4D97-AF65-F5344CB8AC3E}">
        <p14:creationId xmlns:p14="http://schemas.microsoft.com/office/powerpoint/2010/main" val="19668347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noProof="0" dirty="0"/>
              <a:t>Als het kerncijferrapport is afgedrukt en ondertekend dan kan de stemcomputer </a:t>
            </a:r>
            <a:r>
              <a:rPr lang="nl-NL" b="0" noProof="0" dirty="0" smtClean="0"/>
              <a:t>definitief worden </a:t>
            </a:r>
            <a:r>
              <a:rPr lang="nl-NL" b="0" noProof="0" dirty="0"/>
              <a:t>uitgezet.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noProof="0" dirty="0"/>
              <a:t>Daarna moet de uitgenomen USB stick weer in de elektronische stembus worden gestoken om zo het voorzitterssysteem uit te zetten.</a:t>
            </a:r>
            <a:endParaRPr lang="nl-NL" sz="18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88</a:t>
            </a:fld>
            <a:endParaRPr lang="en-US"/>
          </a:p>
        </p:txBody>
      </p:sp>
    </p:spTree>
    <p:extLst>
      <p:ext uri="{BB962C8B-B14F-4D97-AF65-F5344CB8AC3E}">
        <p14:creationId xmlns:p14="http://schemas.microsoft.com/office/powerpoint/2010/main" val="28960939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de USB stick weer wordt teruggeplaatst kunt u de stemming definitief sluiten.</a:t>
            </a:r>
          </a:p>
        </p:txBody>
      </p:sp>
      <p:sp>
        <p:nvSpPr>
          <p:cNvPr id="4" name="Slide Number Placeholder 3"/>
          <p:cNvSpPr>
            <a:spLocks noGrp="1"/>
          </p:cNvSpPr>
          <p:nvPr>
            <p:ph type="sldNum" sz="quarter" idx="10"/>
          </p:nvPr>
        </p:nvSpPr>
        <p:spPr/>
        <p:txBody>
          <a:bodyPr/>
          <a:lstStyle/>
          <a:p>
            <a:fld id="{C5321C52-1253-854F-8619-08E37262CC93}" type="slidenum">
              <a:rPr lang="en-US" smtClean="0"/>
              <a:t>89</a:t>
            </a:fld>
            <a:endParaRPr lang="en-US"/>
          </a:p>
        </p:txBody>
      </p:sp>
    </p:spTree>
    <p:extLst>
      <p:ext uri="{BB962C8B-B14F-4D97-AF65-F5344CB8AC3E}">
        <p14:creationId xmlns:p14="http://schemas.microsoft.com/office/powerpoint/2010/main" val="3128546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9</a:t>
            </a:fld>
            <a:endParaRPr lang="en-US"/>
          </a:p>
        </p:txBody>
      </p:sp>
    </p:spTree>
    <p:extLst>
      <p:ext uri="{BB962C8B-B14F-4D97-AF65-F5344CB8AC3E}">
        <p14:creationId xmlns:p14="http://schemas.microsoft.com/office/powerpoint/2010/main" val="1208218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Nadat de teruggeplaatste USB-stick de status doorgeeft dat het kerncijferrapport is afgedrukt worden verschillende schermen getoond, waarbij uiteindelijk dit scherm zichtbaar wordt.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Door de knop ‘Einde’ te selecteren is de stemming definitief gesloten en kan het voorzitterssysteem ook afgesloten worden.</a:t>
            </a:r>
          </a:p>
        </p:txBody>
      </p:sp>
      <p:sp>
        <p:nvSpPr>
          <p:cNvPr id="4" name="Slide Number Placeholder 3"/>
          <p:cNvSpPr>
            <a:spLocks noGrp="1"/>
          </p:cNvSpPr>
          <p:nvPr>
            <p:ph type="sldNum" sz="quarter" idx="10"/>
          </p:nvPr>
        </p:nvSpPr>
        <p:spPr/>
        <p:txBody>
          <a:bodyPr/>
          <a:lstStyle/>
          <a:p>
            <a:fld id="{C5321C52-1253-854F-8619-08E37262CC93}" type="slidenum">
              <a:rPr lang="en-US" smtClean="0"/>
              <a:t>90</a:t>
            </a:fld>
            <a:endParaRPr lang="en-US"/>
          </a:p>
        </p:txBody>
      </p:sp>
    </p:spTree>
    <p:extLst>
      <p:ext uri="{BB962C8B-B14F-4D97-AF65-F5344CB8AC3E}">
        <p14:creationId xmlns:p14="http://schemas.microsoft.com/office/powerpoint/2010/main" val="34192443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91</a:t>
            </a:fld>
            <a:endParaRPr lang="en-US"/>
          </a:p>
        </p:txBody>
      </p:sp>
    </p:spTree>
    <p:extLst>
      <p:ext uri="{BB962C8B-B14F-4D97-AF65-F5344CB8AC3E}">
        <p14:creationId xmlns:p14="http://schemas.microsoft.com/office/powerpoint/2010/main" val="38540944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92</a:t>
            </a:fld>
            <a:endParaRPr lang="en-US"/>
          </a:p>
        </p:txBody>
      </p:sp>
    </p:spTree>
    <p:extLst>
      <p:ext uri="{BB962C8B-B14F-4D97-AF65-F5344CB8AC3E}">
        <p14:creationId xmlns:p14="http://schemas.microsoft.com/office/powerpoint/2010/main" val="36358313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93</a:t>
            </a:fld>
            <a:endParaRPr lang="en-US"/>
          </a:p>
        </p:txBody>
      </p:sp>
    </p:spTree>
    <p:extLst>
      <p:ext uri="{BB962C8B-B14F-4D97-AF65-F5344CB8AC3E}">
        <p14:creationId xmlns:p14="http://schemas.microsoft.com/office/powerpoint/2010/main" val="22082446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94</a:t>
            </a:fld>
            <a:endParaRPr lang="en-US"/>
          </a:p>
        </p:txBody>
      </p:sp>
    </p:spTree>
    <p:extLst>
      <p:ext uri="{BB962C8B-B14F-4D97-AF65-F5344CB8AC3E}">
        <p14:creationId xmlns:p14="http://schemas.microsoft.com/office/powerpoint/2010/main" val="34271938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5 dient afgewikkeld te worden voor start van de verkiezingsdag.</a:t>
            </a:r>
          </a:p>
        </p:txBody>
      </p:sp>
      <p:sp>
        <p:nvSpPr>
          <p:cNvPr id="4" name="Slide Number Placeholder 3"/>
          <p:cNvSpPr>
            <a:spLocks noGrp="1"/>
          </p:cNvSpPr>
          <p:nvPr>
            <p:ph type="sldNum" sz="quarter" idx="10"/>
          </p:nvPr>
        </p:nvSpPr>
        <p:spPr/>
        <p:txBody>
          <a:bodyPr/>
          <a:lstStyle/>
          <a:p>
            <a:fld id="{C5321C52-1253-854F-8619-08E37262CC93}" type="slidenum">
              <a:rPr lang="en-US" smtClean="0"/>
              <a:t>95</a:t>
            </a:fld>
            <a:endParaRPr lang="en-US"/>
          </a:p>
        </p:txBody>
      </p:sp>
    </p:spTree>
    <p:extLst>
      <p:ext uri="{BB962C8B-B14F-4D97-AF65-F5344CB8AC3E}">
        <p14:creationId xmlns:p14="http://schemas.microsoft.com/office/powerpoint/2010/main" val="2003323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96</a:t>
            </a:fld>
            <a:endParaRPr lang="en-US"/>
          </a:p>
        </p:txBody>
      </p:sp>
    </p:spTree>
    <p:extLst>
      <p:ext uri="{BB962C8B-B14F-4D97-AF65-F5344CB8AC3E}">
        <p14:creationId xmlns:p14="http://schemas.microsoft.com/office/powerpoint/2010/main" val="14215014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 dit voorbeeld is de stembureaucode of het wachtwoord niet correct ingevoerd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Remedie: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Selecteer de blauwe pijl naar links en voer de stembureau code en wachtwoord nog een keer zeer zorgvuldig in het </a:t>
            </a:r>
            <a:r>
              <a:rPr lang="nl-NL" noProof="0" dirty="0" smtClean="0"/>
              <a:t>systeem</a:t>
            </a:r>
            <a:r>
              <a:rPr lang="nl-NL" baseline="0" noProof="0" dirty="0" smtClean="0"/>
              <a:t> in.</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97</a:t>
            </a:fld>
            <a:endParaRPr lang="en-US"/>
          </a:p>
        </p:txBody>
      </p:sp>
    </p:spTree>
    <p:extLst>
      <p:ext uri="{BB962C8B-B14F-4D97-AF65-F5344CB8AC3E}">
        <p14:creationId xmlns:p14="http://schemas.microsoft.com/office/powerpoint/2010/main" val="28097666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 dit voorbeeld is de scanner van de elektronische stembus niet aangesloten.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andere onderdelen spreken voor zich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Stembus is de hele stembus inclusief de automatische klep.</a:t>
            </a:r>
          </a:p>
        </p:txBody>
      </p:sp>
      <p:sp>
        <p:nvSpPr>
          <p:cNvPr id="4" name="Slide Number Placeholder 3"/>
          <p:cNvSpPr>
            <a:spLocks noGrp="1"/>
          </p:cNvSpPr>
          <p:nvPr>
            <p:ph type="sldNum" sz="quarter" idx="10"/>
          </p:nvPr>
        </p:nvSpPr>
        <p:spPr/>
        <p:txBody>
          <a:bodyPr/>
          <a:lstStyle/>
          <a:p>
            <a:fld id="{C5321C52-1253-854F-8619-08E37262CC93}" type="slidenum">
              <a:rPr lang="en-US" smtClean="0"/>
              <a:t>98</a:t>
            </a:fld>
            <a:endParaRPr lang="en-US"/>
          </a:p>
        </p:txBody>
      </p:sp>
    </p:spTree>
    <p:extLst>
      <p:ext uri="{BB962C8B-B14F-4D97-AF65-F5344CB8AC3E}">
        <p14:creationId xmlns:p14="http://schemas.microsoft.com/office/powerpoint/2010/main" val="2818389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Dit voorbeeld spreekt voor zich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99</a:t>
            </a:fld>
            <a:endParaRPr lang="en-US"/>
          </a:p>
        </p:txBody>
      </p:sp>
    </p:spTree>
    <p:extLst>
      <p:ext uri="{BB962C8B-B14F-4D97-AF65-F5344CB8AC3E}">
        <p14:creationId xmlns:p14="http://schemas.microsoft.com/office/powerpoint/2010/main" val="154663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4/5/2019</a:t>
            </a:fld>
            <a:endParaRPr 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4/5/2019</a:t>
            </a:fld>
            <a:endParaRPr 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409179" y="2072427"/>
            <a:ext cx="8543925" cy="1414460"/>
          </a:xfrm>
        </p:spPr>
        <p:txBody>
          <a:bodyPr anchor="b">
            <a:normAutofit/>
          </a:bodyPr>
          <a:lstStyle>
            <a:lvl1pPr>
              <a:defRPr sz="32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09179" y="3839371"/>
            <a:ext cx="8543925"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flipH="1">
            <a:off x="-6094" y="3579685"/>
            <a:ext cx="4545438"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4/5/2019</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282277" y="2628900"/>
            <a:ext cx="8543926" cy="804865"/>
          </a:xfrm>
        </p:spPr>
        <p:txBody>
          <a:bodyPr>
            <a:normAutofit/>
          </a:bodyPr>
          <a:lstStyle>
            <a:lvl1pPr>
              <a:defRPr sz="4000">
                <a:solidFill>
                  <a:srgbClr val="00AFDB"/>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2279" y="3562350"/>
            <a:ext cx="8543924" cy="590550"/>
          </a:xfrm>
        </p:spPr>
        <p:txBody>
          <a:bodyPr anchor="b">
            <a:normAutofit/>
          </a:bodyPr>
          <a:lstStyle>
            <a:lvl1pPr marL="0" indent="0">
              <a:buNone/>
              <a:defRPr sz="2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a:xfrm>
            <a:off x="280988" y="6356352"/>
            <a:ext cx="2228850" cy="365125"/>
          </a:xfrm>
          <a:prstGeom prst="rect">
            <a:avLst/>
          </a:prstGeom>
        </p:spPr>
        <p:txBody>
          <a:bodyPr/>
          <a:lstStyle>
            <a:lvl1pPr>
              <a:defRPr sz="1200">
                <a:solidFill>
                  <a:schemeClr val="bg1"/>
                </a:solidFill>
              </a:defRPr>
            </a:lvl1pPr>
          </a:lstStyle>
          <a:p>
            <a:fld id="{CBBB0ECE-760A-3C45-BFE9-165DF880344E}" type="datetimeFigureOut">
              <a:rPr lang="en-US" smtClean="0"/>
              <a:pPr/>
              <a:t>4/5/2019</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4/5/2019</a:t>
            </a:fld>
            <a:endParaRPr lang="en-US"/>
          </a:p>
        </p:txBody>
      </p:sp>
      <p:sp>
        <p:nvSpPr>
          <p:cNvPr id="4" name="Footer Placeholder 3"/>
          <p:cNvSpPr>
            <a:spLocks noGrp="1"/>
          </p:cNvSpPr>
          <p:nvPr>
            <p:ph type="ftr" sz="quarter" idx="11"/>
          </p:nvPr>
        </p:nvSpPr>
        <p:spPr>
          <a:xfrm>
            <a:off x="3281363" y="6356352"/>
            <a:ext cx="3343275"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
        <p:nvSpPr>
          <p:cNvPr id="6" name="Rectangle 5"/>
          <p:cNvSpPr/>
          <p:nvPr userDrawn="1"/>
        </p:nvSpPr>
        <p:spPr>
          <a:xfrm>
            <a:off x="0" y="2449286"/>
            <a:ext cx="9906000" cy="3429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 y="0"/>
            <a:ext cx="9912096" cy="6858000"/>
          </a:xfrm>
          <a:prstGeom prst="rect">
            <a:avLst/>
          </a:prstGeom>
        </p:spPr>
      </p:pic>
      <p:cxnSp>
        <p:nvCxnSpPr>
          <p:cNvPr id="6" name="Straight Connector 5"/>
          <p:cNvCxnSpPr/>
          <p:nvPr userDrawn="1"/>
        </p:nvCxnSpPr>
        <p:spPr>
          <a:xfrm flipH="1">
            <a:off x="-6095" y="1709449"/>
            <a:ext cx="9912095"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a:xfrm>
            <a:off x="547688" y="1079502"/>
            <a:ext cx="9129712" cy="629947"/>
          </a:xfrm>
          <a:prstGeom prst="rect">
            <a:avLst/>
          </a:prstGeom>
        </p:spPr>
        <p:txBody>
          <a:bodyPr/>
          <a:lstStyle>
            <a:lvl1pPr>
              <a:defRPr sz="3200">
                <a:solidFill>
                  <a:srgbClr val="00AFDB"/>
                </a:solidFill>
              </a:defRPr>
            </a:lvl1pPr>
          </a:lstStyle>
          <a:p>
            <a:r>
              <a:rPr lang="en-US"/>
              <a:t>Title</a:t>
            </a:r>
          </a:p>
        </p:txBody>
      </p:sp>
      <p:sp>
        <p:nvSpPr>
          <p:cNvPr id="3" name="Footer Placeholder 2"/>
          <p:cNvSpPr>
            <a:spLocks noGrp="1"/>
          </p:cNvSpPr>
          <p:nvPr>
            <p:ph type="ftr" sz="quarter" idx="11"/>
          </p:nvPr>
        </p:nvSpPr>
        <p:spPr>
          <a:xfrm>
            <a:off x="547688" y="2339396"/>
            <a:ext cx="5414962" cy="3337504"/>
          </a:xfrm>
          <a:prstGeom prst="rect">
            <a:avLst/>
          </a:prstGeom>
        </p:spPr>
        <p:txBody>
          <a:bodyPr/>
          <a:lstStyle>
            <a:lvl1pPr marL="342900" indent="-342900">
              <a:buFont typeface="Wingdings" panose="05000000000000000000" pitchFamily="2" charset="2"/>
              <a:buChar char="§"/>
              <a:defRPr sz="2200">
                <a:solidFill>
                  <a:schemeClr val="tx1">
                    <a:lumMod val="65000"/>
                    <a:lumOff val="35000"/>
                  </a:schemeClr>
                </a:solidFill>
                <a:latin typeface="+mj-lt"/>
              </a:defRPr>
            </a:lvl1pPr>
          </a:lstStyle>
          <a:p>
            <a:endParaRPr lang="en-US"/>
          </a:p>
        </p:txBody>
      </p:sp>
      <p:sp>
        <p:nvSpPr>
          <p:cNvPr id="4" name="Slide Number Placeholder 3"/>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4/5/2019</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8859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1276350"/>
            <a:ext cx="5014913" cy="458470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82328" y="2343150"/>
            <a:ext cx="3194943" cy="352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4/5/2019</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8" name="Rectangle 7"/>
          <p:cNvSpPr/>
          <p:nvPr userDrawn="1"/>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Placeholder 1"/>
          <p:cNvSpPr>
            <a:spLocks noGrp="1"/>
          </p:cNvSpPr>
          <p:nvPr>
            <p:ph type="title"/>
          </p:nvPr>
        </p:nvSpPr>
        <p:spPr>
          <a:xfrm>
            <a:off x="242888" y="642257"/>
            <a:ext cx="8543925" cy="67219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3670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0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6.png"/><Relationship Id="rId7" Type="http://schemas.openxmlformats.org/officeDocument/2006/relationships/image" Target="../media/image86.tiff"/><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85.tiff"/><Relationship Id="rId11" Type="http://schemas.openxmlformats.org/officeDocument/2006/relationships/image" Target="../media/image90.tiff"/><Relationship Id="rId5" Type="http://schemas.openxmlformats.org/officeDocument/2006/relationships/image" Target="../media/image84.tiff"/><Relationship Id="rId10" Type="http://schemas.openxmlformats.org/officeDocument/2006/relationships/image" Target="../media/image89.tiff"/><Relationship Id="rId4" Type="http://schemas.openxmlformats.org/officeDocument/2006/relationships/image" Target="../media/image17.tiff"/><Relationship Id="rId9" Type="http://schemas.openxmlformats.org/officeDocument/2006/relationships/image" Target="../media/image88.tiff"/></Relationships>
</file>

<file path=ppt/slides/_rels/slide10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6.png"/><Relationship Id="rId7" Type="http://schemas.openxmlformats.org/officeDocument/2006/relationships/image" Target="../media/image91.tiff"/><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85.tiff"/><Relationship Id="rId11" Type="http://schemas.openxmlformats.org/officeDocument/2006/relationships/image" Target="../media/image90.tiff"/><Relationship Id="rId5" Type="http://schemas.openxmlformats.org/officeDocument/2006/relationships/image" Target="../media/image84.tiff"/><Relationship Id="rId10" Type="http://schemas.openxmlformats.org/officeDocument/2006/relationships/image" Target="../media/image93.tiff"/><Relationship Id="rId4" Type="http://schemas.openxmlformats.org/officeDocument/2006/relationships/image" Target="../media/image17.tiff"/><Relationship Id="rId9" Type="http://schemas.openxmlformats.org/officeDocument/2006/relationships/image" Target="../media/image92.tiff"/></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97.tiff"/></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17.tiff"/></Relationships>
</file>

<file path=ppt/slides/_rels/slide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98.jpe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4.PNG"/><Relationship Id="rId4" Type="http://schemas.openxmlformats.org/officeDocument/2006/relationships/image" Target="../media/image17.tiff"/></Relationships>
</file>

<file path=ppt/slides/_rels/slide1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9.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13.jpg"/><Relationship Id="rId4" Type="http://schemas.openxmlformats.org/officeDocument/2006/relationships/image" Target="../media/image17.tiff"/></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17.tiff"/></Relationships>
</file>

<file path=ppt/slides/_rels/slide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17.tiff"/></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7.tiff"/><Relationship Id="rId4" Type="http://schemas.openxmlformats.org/officeDocument/2006/relationships/image" Target="../media/image16.png"/></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tiff"/><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mailto:Bevoting.sd-be@dieboldnixdorf.com" TargetMode="External"/><Relationship Id="rId4" Type="http://schemas.openxmlformats.org/officeDocument/2006/relationships/hyperlink" Target="mailto:Belgium.vote@smartmatic.com"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5.jp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png"/><Relationship Id="rId7"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tiff"/><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28.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7.tiff"/><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7.tiff"/><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30.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7.tiff"/><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7.tiff"/><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17.tiff"/><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17.tiff"/></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17.tiff"/></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17.tiff"/></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image" Target="../media/image17.tiff"/></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17.tiff"/></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17.tif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17.tiff"/></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17.tiff"/></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3.tiff"/><Relationship Id="rId4" Type="http://schemas.openxmlformats.org/officeDocument/2006/relationships/image" Target="../media/image17.tiff"/></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4.tiff"/><Relationship Id="rId4" Type="http://schemas.openxmlformats.org/officeDocument/2006/relationships/image" Target="../media/image17.tiff"/></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5.tiff"/><Relationship Id="rId4" Type="http://schemas.openxmlformats.org/officeDocument/2006/relationships/image" Target="../media/image17.tiff"/></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17.tiff"/></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17.tiff"/></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8.tiff"/><Relationship Id="rId4" Type="http://schemas.openxmlformats.org/officeDocument/2006/relationships/image" Target="../media/image17.tif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17.tiff"/></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7.tiff"/></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7.tiff"/></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52.png"/><Relationship Id="rId4" Type="http://schemas.openxmlformats.org/officeDocument/2006/relationships/image" Target="../media/image17.tiff"/></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17.tiff"/></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17.tiff"/></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7.tiff"/></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7.tiff"/></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52.png"/><Relationship Id="rId4" Type="http://schemas.openxmlformats.org/officeDocument/2006/relationships/image" Target="../media/image17.tiff"/></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17.tif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8.tiff"/><Relationship Id="rId4" Type="http://schemas.openxmlformats.org/officeDocument/2006/relationships/image" Target="../media/image17.tiff"/></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9.tiff"/><Relationship Id="rId4" Type="http://schemas.openxmlformats.org/officeDocument/2006/relationships/image" Target="../media/image17.tiff"/></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0.tiff"/><Relationship Id="rId4" Type="http://schemas.openxmlformats.org/officeDocument/2006/relationships/image" Target="../media/image17.tiff"/></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1.tiff"/><Relationship Id="rId4" Type="http://schemas.openxmlformats.org/officeDocument/2006/relationships/image" Target="../media/image17.tiff"/></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2.tiff"/><Relationship Id="rId4" Type="http://schemas.openxmlformats.org/officeDocument/2006/relationships/image" Target="../media/image17.tiff"/></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3.tiff"/><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17.tiff"/></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17.tiff"/></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66.tiff"/><Relationship Id="rId4" Type="http://schemas.openxmlformats.org/officeDocument/2006/relationships/image" Target="../media/image17.tiff"/></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17.tiff"/></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17.tiff"/></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17.tiff"/></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emf"/><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17.tiff"/></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17.tiff"/></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17.tiff"/></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7.tiff"/></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17.tiff"/></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17.tiff"/></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7.tiff"/></Relationships>
</file>

<file path=ppt/slides/_rels/slide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17.tiff"/></Relationships>
</file>

<file path=ppt/slides/_rels/slide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17.tiff"/></Relationships>
</file>

<file path=ppt/slides/_rels/slide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17.tiff"/></Relationships>
</file>

<file path=ppt/slides/_rels/slide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17.tiff"/></Relationships>
</file>

<file path=ppt/slides/_rels/slide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82.tiff"/><Relationship Id="rId4" Type="http://schemas.openxmlformats.org/officeDocument/2006/relationships/image" Target="../media/image17.tiff"/></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83.png"/><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07F763-82D6-4923-9495-FD2FD846FDC3}"/>
              </a:ext>
            </a:extLst>
          </p:cNvPr>
          <p:cNvSpPr txBox="1"/>
          <p:nvPr/>
        </p:nvSpPr>
        <p:spPr>
          <a:xfrm>
            <a:off x="321129" y="6467220"/>
            <a:ext cx="498855" cy="276999"/>
          </a:xfrm>
          <a:prstGeom prst="rect">
            <a:avLst/>
          </a:prstGeom>
          <a:noFill/>
        </p:spPr>
        <p:txBody>
          <a:bodyPr wrap="none" rtlCol="0">
            <a:spAutoFit/>
          </a:bodyPr>
          <a:lstStyle/>
          <a:p>
            <a:r>
              <a:rPr lang="nl-NL" sz="1200" dirty="0">
                <a:solidFill>
                  <a:schemeClr val="bg1"/>
                </a:solidFill>
                <a:latin typeface="Calibri Light" panose="020F0302020204030204" pitchFamily="34" charset="0"/>
                <a:cs typeface="Calibri Light" panose="020F0302020204030204" pitchFamily="34" charset="0"/>
              </a:rPr>
              <a:t>2019</a:t>
            </a:r>
          </a:p>
        </p:txBody>
      </p:sp>
      <p:sp>
        <p:nvSpPr>
          <p:cNvPr id="9" name="TextBox 8">
            <a:extLst>
              <a:ext uri="{FF2B5EF4-FFF2-40B4-BE49-F238E27FC236}">
                <a16:creationId xmlns:a16="http://schemas.microsoft.com/office/drawing/2014/main" id="{5DD982A2-C49E-40D9-BD08-C61040140DCA}"/>
              </a:ext>
            </a:extLst>
          </p:cNvPr>
          <p:cNvSpPr txBox="1"/>
          <p:nvPr/>
        </p:nvSpPr>
        <p:spPr>
          <a:xfrm>
            <a:off x="321129" y="5676407"/>
            <a:ext cx="4310743" cy="307777"/>
          </a:xfrm>
          <a:prstGeom prst="rect">
            <a:avLst/>
          </a:prstGeom>
          <a:noFill/>
        </p:spPr>
        <p:txBody>
          <a:bodyPr wrap="square" rtlCol="0">
            <a:spAutoFit/>
          </a:bodyPr>
          <a:lstStyle/>
          <a:p>
            <a:endParaRPr lang="nl-NL" sz="1400" dirty="0">
              <a:solidFill>
                <a:schemeClr val="bg1"/>
              </a:solidFill>
              <a:latin typeface="Calibri Light" panose="020F0302020204030204" pitchFamily="34" charset="0"/>
              <a:cs typeface="Calibri Light" panose="020F0302020204030204" pitchFamily="34" charset="0"/>
            </a:endParaRPr>
          </a:p>
        </p:txBody>
      </p:sp>
      <p:sp>
        <p:nvSpPr>
          <p:cNvPr id="2" name="Title 1"/>
          <p:cNvSpPr>
            <a:spLocks noGrp="1"/>
          </p:cNvSpPr>
          <p:nvPr>
            <p:ph type="title"/>
          </p:nvPr>
        </p:nvSpPr>
        <p:spPr>
          <a:xfrm>
            <a:off x="143727" y="2628900"/>
            <a:ext cx="4670722" cy="804865"/>
          </a:xfrm>
        </p:spPr>
        <p:txBody>
          <a:bodyPr>
            <a:normAutofit/>
          </a:bodyPr>
          <a:lstStyle/>
          <a:p>
            <a:r>
              <a:rPr lang="nl-NL"/>
              <a:t>Elektronisch stemmen</a:t>
            </a:r>
          </a:p>
        </p:txBody>
      </p:sp>
      <p:sp>
        <p:nvSpPr>
          <p:cNvPr id="3" name="Text Placeholder 2"/>
          <p:cNvSpPr>
            <a:spLocks noGrp="1"/>
          </p:cNvSpPr>
          <p:nvPr>
            <p:ph type="body" idx="1"/>
          </p:nvPr>
        </p:nvSpPr>
        <p:spPr>
          <a:xfrm>
            <a:off x="208870" y="3719381"/>
            <a:ext cx="4054415" cy="590550"/>
          </a:xfrm>
        </p:spPr>
        <p:txBody>
          <a:bodyPr/>
          <a:lstStyle/>
          <a:p>
            <a:r>
              <a:rPr lang="nl-NL"/>
              <a:t>Train The Trainer</a:t>
            </a:r>
          </a:p>
        </p:txBody>
      </p:sp>
      <p:pic>
        <p:nvPicPr>
          <p:cNvPr id="4" name="Picture 3">
            <a:extLst>
              <a:ext uri="{FF2B5EF4-FFF2-40B4-BE49-F238E27FC236}">
                <a16:creationId xmlns:a16="http://schemas.microsoft.com/office/drawing/2014/main" id="{8278B419-D2F1-D340-97B0-9E479DD03B08}"/>
              </a:ext>
            </a:extLst>
          </p:cNvPr>
          <p:cNvPicPr>
            <a:picLocks noChangeAspect="1"/>
          </p:cNvPicPr>
          <p:nvPr/>
        </p:nvPicPr>
        <p:blipFill rotWithShape="1">
          <a:blip r:embed="rId3"/>
          <a:srcRect l="17199" r="4801"/>
          <a:stretch/>
        </p:blipFill>
        <p:spPr>
          <a:xfrm>
            <a:off x="4953000" y="0"/>
            <a:ext cx="4953000" cy="6858000"/>
          </a:xfrm>
          <a:prstGeom prst="rect">
            <a:avLst/>
          </a:prstGeom>
        </p:spPr>
      </p:pic>
    </p:spTree>
    <p:extLst>
      <p:ext uri="{BB962C8B-B14F-4D97-AF65-F5344CB8AC3E}">
        <p14:creationId xmlns:p14="http://schemas.microsoft.com/office/powerpoint/2010/main" val="396186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stembureau</a:t>
            </a:r>
          </a:p>
        </p:txBody>
      </p:sp>
      <p:sp>
        <p:nvSpPr>
          <p:cNvPr id="3" name="Content Placeholder 2"/>
          <p:cNvSpPr>
            <a:spLocks noGrp="1"/>
          </p:cNvSpPr>
          <p:nvPr>
            <p:ph idx="1"/>
          </p:nvPr>
        </p:nvSpPr>
        <p:spPr>
          <a:xfrm>
            <a:off x="681038" y="1817913"/>
            <a:ext cx="8867696" cy="4103053"/>
          </a:xfrm>
        </p:spPr>
        <p:txBody>
          <a:bodyPr>
            <a:noAutofit/>
          </a:bodyPr>
          <a:lstStyle/>
          <a:p>
            <a:pPr>
              <a:lnSpc>
                <a:spcPct val="150000"/>
              </a:lnSpc>
              <a:buFont typeface="Wingdings" pitchFamily="2" charset="2"/>
              <a:buChar char="§"/>
            </a:pPr>
            <a:r>
              <a:rPr lang="nl-NL" sz="2200" dirty="0">
                <a:solidFill>
                  <a:schemeClr val="tx1"/>
                </a:solidFill>
              </a:rPr>
              <a:t>Stembureau inrichting: tafels, stoelen, stemhokjes, kiezerslijst, schrijfgerei, stempels, kieswet, posters met </a:t>
            </a:r>
            <a:r>
              <a:rPr lang="nl-NL" sz="2200" dirty="0" smtClean="0">
                <a:solidFill>
                  <a:schemeClr val="tx1"/>
                </a:solidFill>
              </a:rPr>
              <a:t>kandidatenlijsten</a:t>
            </a:r>
            <a:r>
              <a:rPr lang="nl-NL" sz="2200" dirty="0">
                <a:solidFill>
                  <a:schemeClr val="tx1"/>
                </a:solidFill>
              </a:rPr>
              <a:t>, enveloppen, etc.</a:t>
            </a:r>
          </a:p>
          <a:p>
            <a:pPr>
              <a:lnSpc>
                <a:spcPct val="150000"/>
              </a:lnSpc>
              <a:buFont typeface="Wingdings" pitchFamily="2" charset="2"/>
              <a:buChar char="§"/>
            </a:pPr>
            <a:r>
              <a:rPr lang="nl-NL" sz="2200" dirty="0">
                <a:solidFill>
                  <a:schemeClr val="tx1"/>
                </a:solidFill>
              </a:rPr>
              <a:t>Verzegelde envelop met twee USB-sticks</a:t>
            </a:r>
          </a:p>
          <a:p>
            <a:pPr>
              <a:lnSpc>
                <a:spcPct val="150000"/>
              </a:lnSpc>
              <a:buFont typeface="Wingdings" pitchFamily="2" charset="2"/>
              <a:buChar char="§"/>
            </a:pPr>
            <a:r>
              <a:rPr lang="nl-NL" sz="2200" dirty="0">
                <a:solidFill>
                  <a:schemeClr val="tx1"/>
                </a:solidFill>
              </a:rPr>
              <a:t>Verzegelde envelop met stembureaucode en wachtwoord</a:t>
            </a:r>
          </a:p>
          <a:p>
            <a:pPr>
              <a:lnSpc>
                <a:spcPct val="150000"/>
              </a:lnSpc>
              <a:buFont typeface="Wingdings" pitchFamily="2" charset="2"/>
              <a:buChar char="§"/>
            </a:pPr>
            <a:r>
              <a:rPr lang="nl-NL" sz="2200" dirty="0">
                <a:solidFill>
                  <a:schemeClr val="tx1"/>
                </a:solidFill>
              </a:rPr>
              <a:t>Voorzitterssysteem, incl. 50 smartcards + elektronische stembus</a:t>
            </a:r>
          </a:p>
          <a:p>
            <a:pPr>
              <a:lnSpc>
                <a:spcPct val="150000"/>
              </a:lnSpc>
              <a:buFont typeface="Wingdings" pitchFamily="2" charset="2"/>
              <a:buChar char="§"/>
            </a:pPr>
            <a:r>
              <a:rPr lang="nl-NL" sz="2200" dirty="0">
                <a:solidFill>
                  <a:schemeClr val="tx1"/>
                </a:solidFill>
              </a:rPr>
              <a:t>Ongeveer 5 stemcomputers</a:t>
            </a:r>
          </a:p>
          <a:p>
            <a:pPr>
              <a:lnSpc>
                <a:spcPct val="150000"/>
              </a:lnSpc>
              <a:buFont typeface="Wingdings" pitchFamily="2" charset="2"/>
              <a:buChar char="§"/>
            </a:pPr>
            <a:r>
              <a:rPr lang="nl-NL" sz="2200" dirty="0">
                <a:solidFill>
                  <a:schemeClr val="tx1"/>
                </a:solidFill>
              </a:rPr>
              <a:t>Transportkoffers stemcomputers en voorzitterssysteem</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spTree>
    <p:extLst>
      <p:ext uri="{BB962C8B-B14F-4D97-AF65-F5344CB8AC3E}">
        <p14:creationId xmlns:p14="http://schemas.microsoft.com/office/powerpoint/2010/main" val="34096155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bij opstart</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startAt="3"/>
            </a:pPr>
            <a:r>
              <a:rPr lang="nl-NL" sz="2200" dirty="0">
                <a:solidFill>
                  <a:schemeClr val="tx1"/>
                </a:solidFill>
              </a:rPr>
              <a:t>De eerste stap bij een incident is het controleren of (alle onderdelen van) het systeem compleet zijn en alle kabels goed zijn aangesloten </a:t>
            </a:r>
            <a:r>
              <a:rPr lang="nl-NL" sz="2200" dirty="0">
                <a:solidFill>
                  <a:schemeClr val="tx1"/>
                </a:solidFill>
                <a:sym typeface="Wingdings" pitchFamily="2" charset="2"/>
              </a:rPr>
              <a:t> alle onderdelen loskoppelen, alles weer aansluiten en opnieuw starten</a:t>
            </a:r>
          </a:p>
          <a:p>
            <a:pPr marL="457200" indent="-457200">
              <a:lnSpc>
                <a:spcPct val="100000"/>
              </a:lnSpc>
              <a:spcBef>
                <a:spcPts val="400"/>
              </a:spcBef>
              <a:buFont typeface="+mj-lt"/>
              <a:buAutoNum type="arabicPeriod" startAt="3"/>
            </a:pPr>
            <a:r>
              <a:rPr lang="nl-NL" sz="2200" dirty="0" smtClean="0">
                <a:solidFill>
                  <a:schemeClr val="tx1"/>
                </a:solidFill>
              </a:rPr>
              <a:t>Meld </a:t>
            </a:r>
            <a:r>
              <a:rPr lang="nl-NL" sz="2200" dirty="0">
                <a:solidFill>
                  <a:schemeClr val="tx1"/>
                </a:solidFill>
              </a:rPr>
              <a:t>alle incidenten bij gemeentelijke coördinator elektronisch stemmen</a:t>
            </a: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startAt="3"/>
            </a:pPr>
            <a:r>
              <a:rPr lang="nl-NL" sz="2200" dirty="0">
                <a:solidFill>
                  <a:schemeClr val="tx1"/>
                </a:solidFill>
              </a:rPr>
              <a:t>Alle incidenten die niet zelf opgelost kunnen worden, melden bij helpdesk Smartmatic/Diebold Nixdorf</a:t>
            </a:r>
          </a:p>
          <a:p>
            <a:pPr marL="457200" indent="-457200">
              <a:lnSpc>
                <a:spcPct val="100000"/>
              </a:lnSpc>
              <a:spcBef>
                <a:spcPts val="400"/>
              </a:spcBef>
              <a:buFont typeface="+mj-lt"/>
              <a:buAutoNum type="arabicPeriod" startAt="3"/>
            </a:pPr>
            <a:r>
              <a:rPr lang="nl-NL" sz="2200" dirty="0">
                <a:solidFill>
                  <a:schemeClr val="tx1"/>
                </a:solidFill>
              </a:rPr>
              <a:t>Indien het probleem niet telefonisch kan worden verholpen zal er een afspraak gemaakt worden voor een uitwisseling door een vervangend onderdeel </a:t>
            </a:r>
          </a:p>
          <a:p>
            <a:pPr marL="457200" indent="-457200">
              <a:lnSpc>
                <a:spcPct val="100000"/>
              </a:lnSpc>
              <a:spcBef>
                <a:spcPts val="400"/>
              </a:spcBef>
              <a:buFont typeface="+mj-lt"/>
              <a:buAutoNum type="arabicPeriod" startAt="3"/>
            </a:pP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startAt="3"/>
            </a:pPr>
            <a:endParaRPr lang="nl-NL" sz="2200" dirty="0">
              <a:solidFill>
                <a:schemeClr val="tx1"/>
              </a:solidFill>
            </a:endParaRPr>
          </a:p>
          <a:p>
            <a:pPr marL="457200" indent="-457200">
              <a:lnSpc>
                <a:spcPct val="100000"/>
              </a:lnSpc>
              <a:spcBef>
                <a:spcPts val="400"/>
              </a:spcBef>
              <a:buFont typeface="+mj-lt"/>
              <a:buAutoNum type="arabicPeriod" startAt="3"/>
            </a:pPr>
            <a:endParaRPr lang="nl-NL" sz="2000" dirty="0">
              <a:solidFill>
                <a:schemeClr val="tx1"/>
              </a:solidFill>
            </a:endParaRPr>
          </a:p>
          <a:p>
            <a:pPr lvl="1">
              <a:lnSpc>
                <a:spcPct val="100000"/>
              </a:lnSpc>
              <a:spcBef>
                <a:spcPts val="400"/>
              </a:spcBef>
              <a:buFont typeface="Wingdings" pitchFamily="2" charset="2"/>
              <a:buChar char="ü"/>
            </a:pPr>
            <a:endParaRPr lang="nl-NL" sz="2000" dirty="0">
              <a:solidFill>
                <a:schemeClr val="tx1"/>
              </a:solidFill>
            </a:endParaRPr>
          </a:p>
        </p:txBody>
      </p:sp>
    </p:spTree>
    <p:extLst>
      <p:ext uri="{BB962C8B-B14F-4D97-AF65-F5344CB8AC3E}">
        <p14:creationId xmlns:p14="http://schemas.microsoft.com/office/powerpoint/2010/main" val="3725943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tijdens stemming</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nl-NL" sz="2200" dirty="0">
                <a:solidFill>
                  <a:schemeClr val="tx1"/>
                </a:solidFill>
              </a:rPr>
              <a:t>Afwijkingen zijn zichtbaar in het scherm met symbolen en/of systeemmeldingen.</a:t>
            </a:r>
          </a:p>
          <a:p>
            <a:pPr marL="457200" indent="-457200">
              <a:lnSpc>
                <a:spcPct val="100000"/>
              </a:lnSpc>
              <a:spcBef>
                <a:spcPts val="400"/>
              </a:spcBef>
              <a:buFont typeface="+mj-lt"/>
              <a:buAutoNum type="arabicPeriod"/>
            </a:pPr>
            <a:r>
              <a:rPr lang="nl-NL" sz="2200" dirty="0">
                <a:solidFill>
                  <a:schemeClr val="tx1"/>
                </a:solidFill>
              </a:rPr>
              <a:t>Per symbool of melding is er een passende remedie</a:t>
            </a: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itchFamily="2" charset="2"/>
              <a:buChar char="ü"/>
            </a:pPr>
            <a:endParaRPr lang="nl-NL" sz="2000" dirty="0">
              <a:solidFill>
                <a:schemeClr val="tx1"/>
              </a:solidFill>
            </a:endParaRPr>
          </a:p>
        </p:txBody>
      </p:sp>
    </p:spTree>
    <p:extLst>
      <p:ext uri="{BB962C8B-B14F-4D97-AF65-F5344CB8AC3E}">
        <p14:creationId xmlns:p14="http://schemas.microsoft.com/office/powerpoint/2010/main" val="36151808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fontScale="90000"/>
          </a:bodyPr>
          <a:lstStyle/>
          <a:p>
            <a:r>
              <a:rPr lang="nl-NL" sz="2800" dirty="0">
                <a:solidFill>
                  <a:srgbClr val="00AFDB"/>
                </a:solidFill>
              </a:rPr>
              <a:t>Incidenten/afwijkingen tijdens stemming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15" name="TextBox 14">
            <a:extLst>
              <a:ext uri="{FF2B5EF4-FFF2-40B4-BE49-F238E27FC236}">
                <a16:creationId xmlns:a16="http://schemas.microsoft.com/office/drawing/2014/main" id="{D52BF159-2918-FC4F-9C6A-78E071CA82AD}"/>
              </a:ext>
            </a:extLst>
          </p:cNvPr>
          <p:cNvSpPr txBox="1"/>
          <p:nvPr/>
        </p:nvSpPr>
        <p:spPr>
          <a:xfrm>
            <a:off x="2913269" y="3789252"/>
            <a:ext cx="2932149" cy="430887"/>
          </a:xfrm>
          <a:prstGeom prst="rect">
            <a:avLst/>
          </a:prstGeom>
          <a:noFill/>
        </p:spPr>
        <p:txBody>
          <a:bodyPr wrap="none" rtlCol="0">
            <a:spAutoFit/>
          </a:bodyPr>
          <a:lstStyle/>
          <a:p>
            <a:r>
              <a:rPr lang="nl-NL" sz="2200" dirty="0"/>
              <a:t>Werken met 1 USB-stick</a:t>
            </a:r>
          </a:p>
        </p:txBody>
      </p:sp>
      <p:pic>
        <p:nvPicPr>
          <p:cNvPr id="19" name="Picture 18">
            <a:extLst>
              <a:ext uri="{FF2B5EF4-FFF2-40B4-BE49-F238E27FC236}">
                <a16:creationId xmlns:a16="http://schemas.microsoft.com/office/drawing/2014/main" id="{47025908-5DBD-084D-87AD-78EAD2A3C2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257" y="5184031"/>
            <a:ext cx="529200" cy="529200"/>
          </a:xfrm>
          <a:prstGeom prst="rect">
            <a:avLst/>
          </a:prstGeom>
        </p:spPr>
      </p:pic>
      <p:pic>
        <p:nvPicPr>
          <p:cNvPr id="20" name="Picture 19">
            <a:extLst>
              <a:ext uri="{FF2B5EF4-FFF2-40B4-BE49-F238E27FC236}">
                <a16:creationId xmlns:a16="http://schemas.microsoft.com/office/drawing/2014/main" id="{D2347BBB-D964-FA42-B46B-AFC5FB104B85}"/>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727379" y="4449284"/>
            <a:ext cx="529200" cy="529200"/>
          </a:xfrm>
          <a:prstGeom prst="rect">
            <a:avLst/>
          </a:prstGeom>
        </p:spPr>
      </p:pic>
      <p:sp>
        <p:nvSpPr>
          <p:cNvPr id="21" name="TextBox 20">
            <a:extLst>
              <a:ext uri="{FF2B5EF4-FFF2-40B4-BE49-F238E27FC236}">
                <a16:creationId xmlns:a16="http://schemas.microsoft.com/office/drawing/2014/main" id="{EEDBBC00-77E0-6F4D-A92A-E3FEDD651858}"/>
              </a:ext>
            </a:extLst>
          </p:cNvPr>
          <p:cNvSpPr txBox="1"/>
          <p:nvPr/>
        </p:nvSpPr>
        <p:spPr>
          <a:xfrm>
            <a:off x="2903590" y="5127834"/>
            <a:ext cx="3878882" cy="430887"/>
          </a:xfrm>
          <a:prstGeom prst="rect">
            <a:avLst/>
          </a:prstGeom>
          <a:noFill/>
        </p:spPr>
        <p:txBody>
          <a:bodyPr wrap="none" rtlCol="0">
            <a:spAutoFit/>
          </a:bodyPr>
          <a:lstStyle/>
          <a:p>
            <a:r>
              <a:rPr lang="nl-NL" sz="2200" dirty="0"/>
              <a:t>Elektronische  klep reageert niet</a:t>
            </a:r>
          </a:p>
        </p:txBody>
      </p:sp>
      <p:sp>
        <p:nvSpPr>
          <p:cNvPr id="22" name="TextBox 21">
            <a:extLst>
              <a:ext uri="{FF2B5EF4-FFF2-40B4-BE49-F238E27FC236}">
                <a16:creationId xmlns:a16="http://schemas.microsoft.com/office/drawing/2014/main" id="{B62F2D37-206F-A64F-B2C7-A9EED94033C7}"/>
              </a:ext>
            </a:extLst>
          </p:cNvPr>
          <p:cNvSpPr txBox="1"/>
          <p:nvPr/>
        </p:nvSpPr>
        <p:spPr>
          <a:xfrm>
            <a:off x="2903590" y="4473925"/>
            <a:ext cx="4232249" cy="430887"/>
          </a:xfrm>
          <a:prstGeom prst="rect">
            <a:avLst/>
          </a:prstGeom>
          <a:noFill/>
        </p:spPr>
        <p:txBody>
          <a:bodyPr wrap="none" rtlCol="0">
            <a:spAutoFit/>
          </a:bodyPr>
          <a:lstStyle/>
          <a:p>
            <a:r>
              <a:rPr lang="nl-NL" sz="2200"/>
              <a:t>Elektronische klep niet aangesloten</a:t>
            </a:r>
          </a:p>
        </p:txBody>
      </p:sp>
      <p:pic>
        <p:nvPicPr>
          <p:cNvPr id="24" name="Picture 23">
            <a:extLst>
              <a:ext uri="{FF2B5EF4-FFF2-40B4-BE49-F238E27FC236}">
                <a16:creationId xmlns:a16="http://schemas.microsoft.com/office/drawing/2014/main" id="{788358F5-2D2E-6F46-8243-DA3C74AEA1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8737" y="2439570"/>
            <a:ext cx="527050" cy="527050"/>
          </a:xfrm>
          <a:prstGeom prst="rect">
            <a:avLst/>
          </a:prstGeom>
        </p:spPr>
      </p:pic>
      <p:sp>
        <p:nvSpPr>
          <p:cNvPr id="25" name="TextBox 24">
            <a:extLst>
              <a:ext uri="{FF2B5EF4-FFF2-40B4-BE49-F238E27FC236}">
                <a16:creationId xmlns:a16="http://schemas.microsoft.com/office/drawing/2014/main" id="{09AD46F0-5588-0344-91D5-FCDC1708A6A5}"/>
              </a:ext>
            </a:extLst>
          </p:cNvPr>
          <p:cNvSpPr txBox="1"/>
          <p:nvPr/>
        </p:nvSpPr>
        <p:spPr>
          <a:xfrm>
            <a:off x="2913269" y="2463466"/>
            <a:ext cx="3890745" cy="430887"/>
          </a:xfrm>
          <a:prstGeom prst="rect">
            <a:avLst/>
          </a:prstGeom>
          <a:noFill/>
        </p:spPr>
        <p:txBody>
          <a:bodyPr wrap="none" rtlCol="0">
            <a:spAutoFit/>
          </a:bodyPr>
          <a:lstStyle/>
          <a:p>
            <a:r>
              <a:rPr lang="nl-NL" sz="2200" dirty="0"/>
              <a:t>Stembusscanner niet verbonden</a:t>
            </a:r>
          </a:p>
        </p:txBody>
      </p:sp>
      <p:pic>
        <p:nvPicPr>
          <p:cNvPr id="26" name="Picture 1" descr="page17image1831840">
            <a:extLst>
              <a:ext uri="{FF2B5EF4-FFF2-40B4-BE49-F238E27FC236}">
                <a16:creationId xmlns:a16="http://schemas.microsoft.com/office/drawing/2014/main" id="{B3466644-B803-374D-93D1-0071BE20220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10027" y="2247604"/>
            <a:ext cx="1620444" cy="9132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7E56DD-884D-4C43-A55B-06910C46E57F}"/>
              </a:ext>
            </a:extLst>
          </p:cNvPr>
          <p:cNvPicPr>
            <a:picLocks noChangeAspect="1"/>
          </p:cNvPicPr>
          <p:nvPr/>
        </p:nvPicPr>
        <p:blipFill rotWithShape="1">
          <a:blip r:embed="rId9"/>
          <a:srcRect l="7272" r="7576"/>
          <a:stretch/>
        </p:blipFill>
        <p:spPr>
          <a:xfrm>
            <a:off x="736600" y="1733550"/>
            <a:ext cx="529200" cy="529200"/>
          </a:xfrm>
          <a:prstGeom prst="rect">
            <a:avLst/>
          </a:prstGeom>
        </p:spPr>
      </p:pic>
      <p:sp>
        <p:nvSpPr>
          <p:cNvPr id="28" name="TextBox 27">
            <a:extLst>
              <a:ext uri="{FF2B5EF4-FFF2-40B4-BE49-F238E27FC236}">
                <a16:creationId xmlns:a16="http://schemas.microsoft.com/office/drawing/2014/main" id="{5FEB4772-0918-F341-B4FC-99C349E3BC33}"/>
              </a:ext>
            </a:extLst>
          </p:cNvPr>
          <p:cNvSpPr txBox="1"/>
          <p:nvPr/>
        </p:nvSpPr>
        <p:spPr>
          <a:xfrm>
            <a:off x="2913269" y="1726866"/>
            <a:ext cx="2817694" cy="430887"/>
          </a:xfrm>
          <a:prstGeom prst="rect">
            <a:avLst/>
          </a:prstGeom>
          <a:noFill/>
        </p:spPr>
        <p:txBody>
          <a:bodyPr wrap="none" rtlCol="0">
            <a:spAutoFit/>
          </a:bodyPr>
          <a:lstStyle/>
          <a:p>
            <a:r>
              <a:rPr lang="nl-NL" sz="2200" dirty="0"/>
              <a:t>Fout bij activeren kaart</a:t>
            </a:r>
          </a:p>
        </p:txBody>
      </p:sp>
      <p:pic>
        <p:nvPicPr>
          <p:cNvPr id="29" name="Picture 28">
            <a:extLst>
              <a:ext uri="{FF2B5EF4-FFF2-40B4-BE49-F238E27FC236}">
                <a16:creationId xmlns:a16="http://schemas.microsoft.com/office/drawing/2014/main" id="{10AA1626-66AC-F944-95EB-3C3A0EBB8CE5}"/>
              </a:ext>
            </a:extLst>
          </p:cNvPr>
          <p:cNvPicPr>
            <a:picLocks noChangeAspect="1"/>
          </p:cNvPicPr>
          <p:nvPr/>
        </p:nvPicPr>
        <p:blipFill>
          <a:blip r:embed="rId10"/>
          <a:stretch>
            <a:fillRect/>
          </a:stretch>
        </p:blipFill>
        <p:spPr>
          <a:xfrm>
            <a:off x="730250" y="3079750"/>
            <a:ext cx="529200" cy="529200"/>
          </a:xfrm>
          <a:prstGeom prst="rect">
            <a:avLst/>
          </a:prstGeom>
        </p:spPr>
      </p:pic>
      <p:sp>
        <p:nvSpPr>
          <p:cNvPr id="30" name="TextBox 29">
            <a:extLst>
              <a:ext uri="{FF2B5EF4-FFF2-40B4-BE49-F238E27FC236}">
                <a16:creationId xmlns:a16="http://schemas.microsoft.com/office/drawing/2014/main" id="{98BC70CE-F2BC-1847-B6F0-B6F44701D758}"/>
              </a:ext>
            </a:extLst>
          </p:cNvPr>
          <p:cNvSpPr txBox="1"/>
          <p:nvPr/>
        </p:nvSpPr>
        <p:spPr>
          <a:xfrm>
            <a:off x="2913269" y="3098466"/>
            <a:ext cx="3622915" cy="430887"/>
          </a:xfrm>
          <a:prstGeom prst="rect">
            <a:avLst/>
          </a:prstGeom>
          <a:noFill/>
        </p:spPr>
        <p:txBody>
          <a:bodyPr wrap="none" rtlCol="0">
            <a:spAutoFit/>
          </a:bodyPr>
          <a:lstStyle/>
          <a:p>
            <a:r>
              <a:rPr lang="nl-NL" sz="2200" dirty="0"/>
              <a:t>Stembusscanner reageert niet</a:t>
            </a:r>
          </a:p>
        </p:txBody>
      </p:sp>
      <p:sp>
        <p:nvSpPr>
          <p:cNvPr id="31" name="Cross 30">
            <a:extLst>
              <a:ext uri="{FF2B5EF4-FFF2-40B4-BE49-F238E27FC236}">
                <a16:creationId xmlns:a16="http://schemas.microsoft.com/office/drawing/2014/main" id="{2C9D1547-BC76-9D45-B90F-EBDFA50763F0}"/>
              </a:ext>
            </a:extLst>
          </p:cNvPr>
          <p:cNvSpPr>
            <a:spLocks noChangeAspect="1"/>
          </p:cNvSpPr>
          <p:nvPr/>
        </p:nvSpPr>
        <p:spPr>
          <a:xfrm rot="2700000">
            <a:off x="838300" y="3226263"/>
            <a:ext cx="288000" cy="288000"/>
          </a:xfrm>
          <a:prstGeom prst="plus">
            <a:avLst>
              <a:gd name="adj" fmla="val 3911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b="1">
              <a:ln w="22225">
                <a:solidFill>
                  <a:schemeClr val="accent2"/>
                </a:solidFill>
                <a:prstDash val="solid"/>
              </a:ln>
              <a:solidFill>
                <a:schemeClr val="accent2">
                  <a:lumMod val="40000"/>
                  <a:lumOff val="60000"/>
                </a:schemeClr>
              </a:solidFill>
            </a:endParaRPr>
          </a:p>
        </p:txBody>
      </p:sp>
      <p:pic>
        <p:nvPicPr>
          <p:cNvPr id="41" name="Picture 40">
            <a:extLst>
              <a:ext uri="{FF2B5EF4-FFF2-40B4-BE49-F238E27FC236}">
                <a16:creationId xmlns:a16="http://schemas.microsoft.com/office/drawing/2014/main" id="{8DD346A8-045B-BE4B-B8B2-AC601061E7D0}"/>
              </a:ext>
            </a:extLst>
          </p:cNvPr>
          <p:cNvPicPr>
            <a:picLocks noChangeAspect="1"/>
          </p:cNvPicPr>
          <p:nvPr/>
        </p:nvPicPr>
        <p:blipFill>
          <a:blip r:embed="rId11"/>
          <a:stretch>
            <a:fillRect/>
          </a:stretch>
        </p:blipFill>
        <p:spPr>
          <a:xfrm>
            <a:off x="749300" y="3721100"/>
            <a:ext cx="529200" cy="529200"/>
          </a:xfrm>
          <a:prstGeom prst="rect">
            <a:avLst/>
          </a:prstGeom>
        </p:spPr>
      </p:pic>
    </p:spTree>
    <p:extLst>
      <p:ext uri="{BB962C8B-B14F-4D97-AF65-F5344CB8AC3E}">
        <p14:creationId xmlns:p14="http://schemas.microsoft.com/office/powerpoint/2010/main" val="27959320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fontScale="90000"/>
          </a:bodyPr>
          <a:lstStyle/>
          <a:p>
            <a:r>
              <a:rPr lang="nl-NL" sz="2800" dirty="0">
                <a:solidFill>
                  <a:srgbClr val="00AFDB"/>
                </a:solidFill>
              </a:rPr>
              <a:t>Incidenten/afwijkingen tijdens stemming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15" name="TextBox 14">
            <a:extLst>
              <a:ext uri="{FF2B5EF4-FFF2-40B4-BE49-F238E27FC236}">
                <a16:creationId xmlns:a16="http://schemas.microsoft.com/office/drawing/2014/main" id="{D52BF159-2918-FC4F-9C6A-78E071CA82AD}"/>
              </a:ext>
            </a:extLst>
          </p:cNvPr>
          <p:cNvSpPr txBox="1"/>
          <p:nvPr/>
        </p:nvSpPr>
        <p:spPr>
          <a:xfrm>
            <a:off x="2913269" y="3789252"/>
            <a:ext cx="2932149" cy="430887"/>
          </a:xfrm>
          <a:prstGeom prst="rect">
            <a:avLst/>
          </a:prstGeom>
          <a:noFill/>
        </p:spPr>
        <p:txBody>
          <a:bodyPr wrap="none" rtlCol="0">
            <a:spAutoFit/>
          </a:bodyPr>
          <a:lstStyle/>
          <a:p>
            <a:r>
              <a:rPr lang="nl-NL" sz="2200" dirty="0"/>
              <a:t>Werken met 1 USB-stick</a:t>
            </a:r>
          </a:p>
        </p:txBody>
      </p:sp>
      <p:pic>
        <p:nvPicPr>
          <p:cNvPr id="19" name="Picture 18">
            <a:extLst>
              <a:ext uri="{FF2B5EF4-FFF2-40B4-BE49-F238E27FC236}">
                <a16:creationId xmlns:a16="http://schemas.microsoft.com/office/drawing/2014/main" id="{47025908-5DBD-084D-87AD-78EAD2A3C2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257" y="5184031"/>
            <a:ext cx="529200" cy="529200"/>
          </a:xfrm>
          <a:prstGeom prst="rect">
            <a:avLst/>
          </a:prstGeom>
        </p:spPr>
      </p:pic>
      <p:pic>
        <p:nvPicPr>
          <p:cNvPr id="20" name="Picture 19">
            <a:extLst>
              <a:ext uri="{FF2B5EF4-FFF2-40B4-BE49-F238E27FC236}">
                <a16:creationId xmlns:a16="http://schemas.microsoft.com/office/drawing/2014/main" id="{D2347BBB-D964-FA42-B46B-AFC5FB104B85}"/>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727379" y="4449284"/>
            <a:ext cx="529200" cy="529200"/>
          </a:xfrm>
          <a:prstGeom prst="rect">
            <a:avLst/>
          </a:prstGeom>
        </p:spPr>
      </p:pic>
      <p:sp>
        <p:nvSpPr>
          <p:cNvPr id="21" name="TextBox 20">
            <a:extLst>
              <a:ext uri="{FF2B5EF4-FFF2-40B4-BE49-F238E27FC236}">
                <a16:creationId xmlns:a16="http://schemas.microsoft.com/office/drawing/2014/main" id="{EEDBBC00-77E0-6F4D-A92A-E3FEDD651858}"/>
              </a:ext>
            </a:extLst>
          </p:cNvPr>
          <p:cNvSpPr txBox="1"/>
          <p:nvPr/>
        </p:nvSpPr>
        <p:spPr>
          <a:xfrm>
            <a:off x="2903590" y="5127834"/>
            <a:ext cx="3878882" cy="430887"/>
          </a:xfrm>
          <a:prstGeom prst="rect">
            <a:avLst/>
          </a:prstGeom>
          <a:noFill/>
        </p:spPr>
        <p:txBody>
          <a:bodyPr wrap="none" rtlCol="0">
            <a:spAutoFit/>
          </a:bodyPr>
          <a:lstStyle/>
          <a:p>
            <a:r>
              <a:rPr lang="nl-NL" sz="2200" dirty="0"/>
              <a:t>Elektronische  klep reageert niet</a:t>
            </a:r>
          </a:p>
        </p:txBody>
      </p:sp>
      <p:sp>
        <p:nvSpPr>
          <p:cNvPr id="22" name="TextBox 21">
            <a:extLst>
              <a:ext uri="{FF2B5EF4-FFF2-40B4-BE49-F238E27FC236}">
                <a16:creationId xmlns:a16="http://schemas.microsoft.com/office/drawing/2014/main" id="{B62F2D37-206F-A64F-B2C7-A9EED94033C7}"/>
              </a:ext>
            </a:extLst>
          </p:cNvPr>
          <p:cNvSpPr txBox="1"/>
          <p:nvPr/>
        </p:nvSpPr>
        <p:spPr>
          <a:xfrm>
            <a:off x="2903590" y="4473925"/>
            <a:ext cx="4232249" cy="430887"/>
          </a:xfrm>
          <a:prstGeom prst="rect">
            <a:avLst/>
          </a:prstGeom>
          <a:noFill/>
        </p:spPr>
        <p:txBody>
          <a:bodyPr wrap="none" rtlCol="0">
            <a:spAutoFit/>
          </a:bodyPr>
          <a:lstStyle/>
          <a:p>
            <a:r>
              <a:rPr lang="nl-NL" sz="2200"/>
              <a:t>Elektronische klep niet aangesloten</a:t>
            </a:r>
          </a:p>
        </p:txBody>
      </p:sp>
      <p:pic>
        <p:nvPicPr>
          <p:cNvPr id="23" name="Picture 22">
            <a:extLst>
              <a:ext uri="{FF2B5EF4-FFF2-40B4-BE49-F238E27FC236}">
                <a16:creationId xmlns:a16="http://schemas.microsoft.com/office/drawing/2014/main" id="{1DEF8733-93DC-D44B-86B0-076A96EA1A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1243" y="2458620"/>
            <a:ext cx="529200" cy="529200"/>
          </a:xfrm>
          <a:prstGeom prst="rect">
            <a:avLst/>
          </a:prstGeom>
        </p:spPr>
      </p:pic>
      <p:sp>
        <p:nvSpPr>
          <p:cNvPr id="25" name="TextBox 24">
            <a:extLst>
              <a:ext uri="{FF2B5EF4-FFF2-40B4-BE49-F238E27FC236}">
                <a16:creationId xmlns:a16="http://schemas.microsoft.com/office/drawing/2014/main" id="{09AD46F0-5588-0344-91D5-FCDC1708A6A5}"/>
              </a:ext>
            </a:extLst>
          </p:cNvPr>
          <p:cNvSpPr txBox="1"/>
          <p:nvPr/>
        </p:nvSpPr>
        <p:spPr>
          <a:xfrm>
            <a:off x="2913269" y="2463466"/>
            <a:ext cx="3890745" cy="430887"/>
          </a:xfrm>
          <a:prstGeom prst="rect">
            <a:avLst/>
          </a:prstGeom>
          <a:noFill/>
        </p:spPr>
        <p:txBody>
          <a:bodyPr wrap="none" rtlCol="0">
            <a:spAutoFit/>
          </a:bodyPr>
          <a:lstStyle/>
          <a:p>
            <a:r>
              <a:rPr lang="nl-NL" sz="2200" dirty="0"/>
              <a:t>Stembusscanner niet verbonden</a:t>
            </a:r>
          </a:p>
        </p:txBody>
      </p:sp>
      <p:pic>
        <p:nvPicPr>
          <p:cNvPr id="26" name="Picture 1" descr="page17image1831840">
            <a:extLst>
              <a:ext uri="{FF2B5EF4-FFF2-40B4-BE49-F238E27FC236}">
                <a16:creationId xmlns:a16="http://schemas.microsoft.com/office/drawing/2014/main" id="{B3466644-B803-374D-93D1-0071BE20220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10027" y="2247604"/>
            <a:ext cx="1620444" cy="9132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A2BBE5-5851-CC42-9B85-02A8DBEA7177}"/>
              </a:ext>
            </a:extLst>
          </p:cNvPr>
          <p:cNvPicPr>
            <a:picLocks noChangeAspect="1"/>
          </p:cNvPicPr>
          <p:nvPr/>
        </p:nvPicPr>
        <p:blipFill>
          <a:blip r:embed="rId9"/>
          <a:stretch>
            <a:fillRect/>
          </a:stretch>
        </p:blipFill>
        <p:spPr>
          <a:xfrm>
            <a:off x="730250" y="1720850"/>
            <a:ext cx="529200" cy="529200"/>
          </a:xfrm>
          <a:prstGeom prst="rect">
            <a:avLst/>
          </a:prstGeom>
        </p:spPr>
      </p:pic>
      <p:sp>
        <p:nvSpPr>
          <p:cNvPr id="28" name="TextBox 27">
            <a:extLst>
              <a:ext uri="{FF2B5EF4-FFF2-40B4-BE49-F238E27FC236}">
                <a16:creationId xmlns:a16="http://schemas.microsoft.com/office/drawing/2014/main" id="{5FEB4772-0918-F341-B4FC-99C349E3BC33}"/>
              </a:ext>
            </a:extLst>
          </p:cNvPr>
          <p:cNvSpPr txBox="1"/>
          <p:nvPr/>
        </p:nvSpPr>
        <p:spPr>
          <a:xfrm>
            <a:off x="2913269" y="1726866"/>
            <a:ext cx="2817694" cy="430887"/>
          </a:xfrm>
          <a:prstGeom prst="rect">
            <a:avLst/>
          </a:prstGeom>
          <a:noFill/>
        </p:spPr>
        <p:txBody>
          <a:bodyPr wrap="none" rtlCol="0">
            <a:spAutoFit/>
          </a:bodyPr>
          <a:lstStyle/>
          <a:p>
            <a:r>
              <a:rPr lang="nl-NL" sz="2200" dirty="0"/>
              <a:t>Fout bij activeren kaart</a:t>
            </a:r>
          </a:p>
        </p:txBody>
      </p:sp>
      <p:pic>
        <p:nvPicPr>
          <p:cNvPr id="8" name="Picture 7">
            <a:extLst>
              <a:ext uri="{FF2B5EF4-FFF2-40B4-BE49-F238E27FC236}">
                <a16:creationId xmlns:a16="http://schemas.microsoft.com/office/drawing/2014/main" id="{1CCE09AC-A50A-DD46-B437-C0D6AF1F75A2}"/>
              </a:ext>
            </a:extLst>
          </p:cNvPr>
          <p:cNvPicPr>
            <a:picLocks noChangeAspect="1"/>
          </p:cNvPicPr>
          <p:nvPr/>
        </p:nvPicPr>
        <p:blipFill>
          <a:blip r:embed="rId10"/>
          <a:stretch>
            <a:fillRect/>
          </a:stretch>
        </p:blipFill>
        <p:spPr>
          <a:xfrm>
            <a:off x="727588" y="3060700"/>
            <a:ext cx="529200" cy="529200"/>
          </a:xfrm>
          <a:prstGeom prst="rect">
            <a:avLst/>
          </a:prstGeom>
        </p:spPr>
      </p:pic>
      <p:sp>
        <p:nvSpPr>
          <p:cNvPr id="30" name="TextBox 29">
            <a:extLst>
              <a:ext uri="{FF2B5EF4-FFF2-40B4-BE49-F238E27FC236}">
                <a16:creationId xmlns:a16="http://schemas.microsoft.com/office/drawing/2014/main" id="{98BC70CE-F2BC-1847-B6F0-B6F44701D758}"/>
              </a:ext>
            </a:extLst>
          </p:cNvPr>
          <p:cNvSpPr txBox="1"/>
          <p:nvPr/>
        </p:nvSpPr>
        <p:spPr>
          <a:xfrm>
            <a:off x="2913269" y="3098466"/>
            <a:ext cx="3622915" cy="430887"/>
          </a:xfrm>
          <a:prstGeom prst="rect">
            <a:avLst/>
          </a:prstGeom>
          <a:noFill/>
        </p:spPr>
        <p:txBody>
          <a:bodyPr wrap="none" rtlCol="0">
            <a:spAutoFit/>
          </a:bodyPr>
          <a:lstStyle/>
          <a:p>
            <a:r>
              <a:rPr lang="nl-NL" sz="2200" dirty="0"/>
              <a:t>Stembusscanner reageert niet</a:t>
            </a:r>
          </a:p>
        </p:txBody>
      </p:sp>
      <p:sp>
        <p:nvSpPr>
          <p:cNvPr id="32" name="Cross 31">
            <a:extLst>
              <a:ext uri="{FF2B5EF4-FFF2-40B4-BE49-F238E27FC236}">
                <a16:creationId xmlns:a16="http://schemas.microsoft.com/office/drawing/2014/main" id="{8AF54A14-54BF-6745-BC4A-F752F200C93D}"/>
              </a:ext>
            </a:extLst>
          </p:cNvPr>
          <p:cNvSpPr>
            <a:spLocks noChangeAspect="1"/>
          </p:cNvSpPr>
          <p:nvPr/>
        </p:nvSpPr>
        <p:spPr>
          <a:xfrm rot="2700000">
            <a:off x="838300" y="3175463"/>
            <a:ext cx="288000" cy="288000"/>
          </a:xfrm>
          <a:prstGeom prst="plus">
            <a:avLst>
              <a:gd name="adj" fmla="val 3911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b="1">
              <a:ln w="22225">
                <a:solidFill>
                  <a:schemeClr val="accent2"/>
                </a:solidFill>
                <a:prstDash val="solid"/>
              </a:ln>
              <a:solidFill>
                <a:schemeClr val="accent2">
                  <a:lumMod val="40000"/>
                  <a:lumOff val="60000"/>
                </a:schemeClr>
              </a:solidFill>
            </a:endParaRPr>
          </a:p>
        </p:txBody>
      </p:sp>
      <p:pic>
        <p:nvPicPr>
          <p:cNvPr id="33" name="Picture 32">
            <a:extLst>
              <a:ext uri="{FF2B5EF4-FFF2-40B4-BE49-F238E27FC236}">
                <a16:creationId xmlns:a16="http://schemas.microsoft.com/office/drawing/2014/main" id="{5A929E29-0E14-FF4D-9887-A5BD94BF8561}"/>
              </a:ext>
            </a:extLst>
          </p:cNvPr>
          <p:cNvPicPr>
            <a:picLocks noChangeAspect="1"/>
          </p:cNvPicPr>
          <p:nvPr/>
        </p:nvPicPr>
        <p:blipFill>
          <a:blip r:embed="rId11"/>
          <a:stretch>
            <a:fillRect/>
          </a:stretch>
        </p:blipFill>
        <p:spPr>
          <a:xfrm>
            <a:off x="723900" y="3759200"/>
            <a:ext cx="529200" cy="529200"/>
          </a:xfrm>
          <a:prstGeom prst="rect">
            <a:avLst/>
          </a:prstGeom>
        </p:spPr>
      </p:pic>
    </p:spTree>
    <p:extLst>
      <p:ext uri="{BB962C8B-B14F-4D97-AF65-F5344CB8AC3E}">
        <p14:creationId xmlns:p14="http://schemas.microsoft.com/office/powerpoint/2010/main" val="4033405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fontScale="90000"/>
          </a:bodyPr>
          <a:lstStyle/>
          <a:p>
            <a:r>
              <a:rPr lang="nl-NL" sz="2800" dirty="0">
                <a:solidFill>
                  <a:srgbClr val="00AFDB"/>
                </a:solidFill>
              </a:rPr>
              <a:t>Incidenten/afwijkingen tijdens stemming </a:t>
            </a:r>
            <a:r>
              <a:rPr lang="nl-NL" sz="2800" dirty="0" smtClean="0">
                <a:solidFill>
                  <a:srgbClr val="00AFDB"/>
                </a:solidFill>
              </a:rPr>
              <a:t>bij een stemcomputer</a:t>
            </a:r>
            <a:endParaRPr lang="nl-NL" dirty="0">
              <a:solidFill>
                <a:srgbClr val="00AFDB"/>
              </a:solidFill>
            </a:endParaRPr>
          </a:p>
        </p:txBody>
      </p:sp>
      <p:sp>
        <p:nvSpPr>
          <p:cNvPr id="3" name="TextBox 2">
            <a:extLst>
              <a:ext uri="{FF2B5EF4-FFF2-40B4-BE49-F238E27FC236}">
                <a16:creationId xmlns:a16="http://schemas.microsoft.com/office/drawing/2014/main" id="{66E18FBD-C6DF-B044-932A-EB519B231746}"/>
              </a:ext>
            </a:extLst>
          </p:cNvPr>
          <p:cNvSpPr txBox="1"/>
          <p:nvPr/>
        </p:nvSpPr>
        <p:spPr>
          <a:xfrm>
            <a:off x="596900" y="2247900"/>
            <a:ext cx="8940800" cy="3477875"/>
          </a:xfrm>
          <a:prstGeom prst="rect">
            <a:avLst/>
          </a:prstGeom>
          <a:noFill/>
        </p:spPr>
        <p:txBody>
          <a:bodyPr wrap="square" rtlCol="0">
            <a:spAutoFit/>
          </a:bodyPr>
          <a:lstStyle/>
          <a:p>
            <a:r>
              <a:rPr lang="nl-NL" sz="2200" u="sng" dirty="0"/>
              <a:t>Incident:</a:t>
            </a:r>
          </a:p>
          <a:p>
            <a:r>
              <a:rPr lang="nl-NL" sz="2200" dirty="0"/>
              <a:t>Kiezer meldt dat hij/zij niet tevreden is met welke lijst en of kandidaatkeuzes zijn afgedrukt. De stem </a:t>
            </a:r>
            <a:r>
              <a:rPr lang="nl-NL" sz="2200" dirty="0" smtClean="0"/>
              <a:t>is nog </a:t>
            </a:r>
            <a:r>
              <a:rPr lang="nl-NL" sz="2200" dirty="0"/>
              <a:t>niet gescand.</a:t>
            </a:r>
          </a:p>
          <a:p>
            <a:endParaRPr lang="nl-NL" sz="2200" dirty="0"/>
          </a:p>
          <a:p>
            <a:endParaRPr lang="nl-NL" sz="2200" dirty="0"/>
          </a:p>
          <a:p>
            <a:r>
              <a:rPr lang="nl-NL" sz="2200" u="sng" dirty="0"/>
              <a:t>Remedie:</a:t>
            </a:r>
            <a:endParaRPr lang="nl-NL" sz="2200" dirty="0"/>
          </a:p>
          <a:p>
            <a:r>
              <a:rPr lang="nl-NL" sz="2200" dirty="0"/>
              <a:t>Vraag de kiezer zijn stembiljet onleesbaar te vouwen</a:t>
            </a:r>
          </a:p>
          <a:p>
            <a:r>
              <a:rPr lang="nl-NL" sz="2200" dirty="0"/>
              <a:t>Neem het in en stempel het ongeldig</a:t>
            </a:r>
          </a:p>
          <a:p>
            <a:r>
              <a:rPr lang="nl-NL" sz="2200" dirty="0"/>
              <a:t>Neem de kaart in en activeer het nog eens</a:t>
            </a:r>
          </a:p>
          <a:p>
            <a:r>
              <a:rPr lang="nl-NL" sz="2200" dirty="0"/>
              <a:t>De kiezer mag het nog een keer proberen </a:t>
            </a:r>
          </a:p>
        </p:txBody>
      </p:sp>
    </p:spTree>
    <p:extLst>
      <p:ext uri="{BB962C8B-B14F-4D97-AF65-F5344CB8AC3E}">
        <p14:creationId xmlns:p14="http://schemas.microsoft.com/office/powerpoint/2010/main" val="415339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fontScale="90000"/>
          </a:bodyPr>
          <a:lstStyle/>
          <a:p>
            <a:r>
              <a:rPr lang="nl-NL" sz="2800" dirty="0">
                <a:solidFill>
                  <a:srgbClr val="00AFDB"/>
                </a:solidFill>
              </a:rPr>
              <a:t>Incidenten/afwijkingen tijdens stemming </a:t>
            </a:r>
            <a:r>
              <a:rPr lang="nl-NL" sz="2800" dirty="0" smtClean="0">
                <a:solidFill>
                  <a:srgbClr val="00AFDB"/>
                </a:solidFill>
              </a:rPr>
              <a:t>bij een stemcomputer</a:t>
            </a:r>
            <a:endParaRPr lang="nl-NL" dirty="0">
              <a:solidFill>
                <a:srgbClr val="00AFDB"/>
              </a:solidFill>
            </a:endParaRPr>
          </a:p>
        </p:txBody>
      </p:sp>
      <p:pic>
        <p:nvPicPr>
          <p:cNvPr id="5" name="Picture 4">
            <a:extLst>
              <a:ext uri="{FF2B5EF4-FFF2-40B4-BE49-F238E27FC236}">
                <a16:creationId xmlns:a16="http://schemas.microsoft.com/office/drawing/2014/main" id="{C63015C3-56DA-DF4B-997E-3C0014067032}"/>
              </a:ext>
            </a:extLst>
          </p:cNvPr>
          <p:cNvPicPr>
            <a:picLocks noChangeAspect="1"/>
          </p:cNvPicPr>
          <p:nvPr/>
        </p:nvPicPr>
        <p:blipFill>
          <a:blip r:embed="rId3"/>
          <a:stretch>
            <a:fillRect/>
          </a:stretch>
        </p:blipFill>
        <p:spPr>
          <a:xfrm>
            <a:off x="3162300" y="1181100"/>
            <a:ext cx="3600000" cy="4500000"/>
          </a:xfrm>
          <a:prstGeom prst="rect">
            <a:avLst/>
          </a:prstGeom>
        </p:spPr>
      </p:pic>
    </p:spTree>
    <p:extLst>
      <p:ext uri="{BB962C8B-B14F-4D97-AF65-F5344CB8AC3E}">
        <p14:creationId xmlns:p14="http://schemas.microsoft.com/office/powerpoint/2010/main" val="25121575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fontScale="90000"/>
          </a:bodyPr>
          <a:lstStyle/>
          <a:p>
            <a:r>
              <a:rPr lang="nl-NL" sz="2800" dirty="0">
                <a:solidFill>
                  <a:srgbClr val="00AFDB"/>
                </a:solidFill>
              </a:rPr>
              <a:t>Incidenten/afwijkingen tijdens stemming </a:t>
            </a:r>
            <a:r>
              <a:rPr lang="nl-NL" sz="2800" dirty="0" smtClean="0">
                <a:solidFill>
                  <a:srgbClr val="00AFDB"/>
                </a:solidFill>
              </a:rPr>
              <a:t>bij een stemcomputer</a:t>
            </a:r>
            <a:endParaRPr lang="nl-NL" dirty="0">
              <a:solidFill>
                <a:srgbClr val="00AFDB"/>
              </a:solidFill>
            </a:endParaRPr>
          </a:p>
        </p:txBody>
      </p:sp>
      <p:pic>
        <p:nvPicPr>
          <p:cNvPr id="4" name="Picture 3">
            <a:extLst>
              <a:ext uri="{FF2B5EF4-FFF2-40B4-BE49-F238E27FC236}">
                <a16:creationId xmlns:a16="http://schemas.microsoft.com/office/drawing/2014/main" id="{F880F8D6-A74B-6444-A7C1-9B8060C5BF06}"/>
              </a:ext>
            </a:extLst>
          </p:cNvPr>
          <p:cNvPicPr>
            <a:picLocks noChangeAspect="1"/>
          </p:cNvPicPr>
          <p:nvPr/>
        </p:nvPicPr>
        <p:blipFill>
          <a:blip r:embed="rId3"/>
          <a:stretch>
            <a:fillRect/>
          </a:stretch>
        </p:blipFill>
        <p:spPr>
          <a:xfrm>
            <a:off x="3162300" y="1168400"/>
            <a:ext cx="3600000" cy="4500000"/>
          </a:xfrm>
          <a:prstGeom prst="rect">
            <a:avLst/>
          </a:prstGeom>
        </p:spPr>
      </p:pic>
    </p:spTree>
    <p:extLst>
      <p:ext uri="{BB962C8B-B14F-4D97-AF65-F5344CB8AC3E}">
        <p14:creationId xmlns:p14="http://schemas.microsoft.com/office/powerpoint/2010/main" val="35779144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fontScale="90000"/>
          </a:bodyPr>
          <a:lstStyle/>
          <a:p>
            <a:r>
              <a:rPr lang="nl-NL" sz="2800" dirty="0">
                <a:solidFill>
                  <a:srgbClr val="00AFDB"/>
                </a:solidFill>
              </a:rPr>
              <a:t>Incidenten/afwijkingen tijdens </a:t>
            </a:r>
            <a:r>
              <a:rPr lang="nl-NL" sz="2800" dirty="0" smtClean="0">
                <a:solidFill>
                  <a:srgbClr val="00AFDB"/>
                </a:solidFill>
              </a:rPr>
              <a:t>stemming bij een </a:t>
            </a:r>
            <a:r>
              <a:rPr lang="nl-NL" sz="2800" dirty="0">
                <a:solidFill>
                  <a:srgbClr val="00AFDB"/>
                </a:solidFill>
              </a:rPr>
              <a:t>stemcomputer</a:t>
            </a:r>
            <a:endParaRPr lang="nl-NL" dirty="0">
              <a:solidFill>
                <a:srgbClr val="00AFDB"/>
              </a:solidFill>
            </a:endParaRPr>
          </a:p>
        </p:txBody>
      </p:sp>
      <p:grpSp>
        <p:nvGrpSpPr>
          <p:cNvPr id="7" name="Group 6">
            <a:extLst>
              <a:ext uri="{FF2B5EF4-FFF2-40B4-BE49-F238E27FC236}">
                <a16:creationId xmlns:a16="http://schemas.microsoft.com/office/drawing/2014/main" id="{D64331F6-6783-E747-A58E-92C23779BDCF}"/>
              </a:ext>
            </a:extLst>
          </p:cNvPr>
          <p:cNvGrpSpPr/>
          <p:nvPr/>
        </p:nvGrpSpPr>
        <p:grpSpPr>
          <a:xfrm>
            <a:off x="2365513" y="1181099"/>
            <a:ext cx="4384087" cy="5034643"/>
            <a:chOff x="3149600" y="1181100"/>
            <a:chExt cx="3600000" cy="4500000"/>
          </a:xfrm>
        </p:grpSpPr>
        <p:pic>
          <p:nvPicPr>
            <p:cNvPr id="6" name="Picture 5">
              <a:extLst>
                <a:ext uri="{FF2B5EF4-FFF2-40B4-BE49-F238E27FC236}">
                  <a16:creationId xmlns:a16="http://schemas.microsoft.com/office/drawing/2014/main" id="{871BC9F7-891F-6E47-9D99-1C9DB63B6ADE}"/>
                </a:ext>
              </a:extLst>
            </p:cNvPr>
            <p:cNvPicPr>
              <a:picLocks noChangeAspect="1"/>
            </p:cNvPicPr>
            <p:nvPr/>
          </p:nvPicPr>
          <p:blipFill>
            <a:blip r:embed="rId3"/>
            <a:stretch>
              <a:fillRect/>
            </a:stretch>
          </p:blipFill>
          <p:spPr>
            <a:xfrm>
              <a:off x="3149600" y="1181100"/>
              <a:ext cx="3600000" cy="4500000"/>
            </a:xfrm>
            <a:prstGeom prst="rect">
              <a:avLst/>
            </a:prstGeom>
          </p:spPr>
        </p:pic>
        <p:pic>
          <p:nvPicPr>
            <p:cNvPr id="3" name="Picture 2">
              <a:extLst>
                <a:ext uri="{FF2B5EF4-FFF2-40B4-BE49-F238E27FC236}">
                  <a16:creationId xmlns:a16="http://schemas.microsoft.com/office/drawing/2014/main" id="{5F417204-814C-A247-AFEA-AA2D47BD72EA}"/>
                </a:ext>
              </a:extLst>
            </p:cNvPr>
            <p:cNvPicPr>
              <a:picLocks noChangeAspect="1"/>
            </p:cNvPicPr>
            <p:nvPr/>
          </p:nvPicPr>
          <p:blipFill>
            <a:blip r:embed="rId4"/>
            <a:stretch>
              <a:fillRect/>
            </a:stretch>
          </p:blipFill>
          <p:spPr>
            <a:xfrm>
              <a:off x="3397356" y="3803234"/>
              <a:ext cx="3098800" cy="663835"/>
            </a:xfrm>
            <a:prstGeom prst="rect">
              <a:avLst/>
            </a:prstGeom>
          </p:spPr>
        </p:pic>
      </p:grpSp>
    </p:spTree>
    <p:extLst>
      <p:ext uri="{BB962C8B-B14F-4D97-AF65-F5344CB8AC3E}">
        <p14:creationId xmlns:p14="http://schemas.microsoft.com/office/powerpoint/2010/main" val="4408722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fontScale="90000"/>
          </a:bodyPr>
          <a:lstStyle/>
          <a:p>
            <a:r>
              <a:rPr lang="nl-NL" sz="2800" dirty="0">
                <a:solidFill>
                  <a:srgbClr val="00AFDB"/>
                </a:solidFill>
              </a:rPr>
              <a:t>Incidenten/afwijkingen tijdens stemming </a:t>
            </a:r>
            <a:r>
              <a:rPr lang="nl-NL" sz="2800" dirty="0" smtClean="0">
                <a:solidFill>
                  <a:srgbClr val="00AFDB"/>
                </a:solidFill>
              </a:rPr>
              <a:t>bij een stemcomputer</a:t>
            </a:r>
            <a:endParaRPr lang="nl-NL" dirty="0">
              <a:solidFill>
                <a:srgbClr val="00AFDB"/>
              </a:solidFill>
            </a:endParaRPr>
          </a:p>
        </p:txBody>
      </p:sp>
      <p:sp>
        <p:nvSpPr>
          <p:cNvPr id="4" name="TextBox 3">
            <a:extLst>
              <a:ext uri="{FF2B5EF4-FFF2-40B4-BE49-F238E27FC236}">
                <a16:creationId xmlns:a16="http://schemas.microsoft.com/office/drawing/2014/main" id="{1CA6A0BE-AE32-7344-B8EE-E05743ECABA5}"/>
              </a:ext>
            </a:extLst>
          </p:cNvPr>
          <p:cNvSpPr txBox="1"/>
          <p:nvPr/>
        </p:nvSpPr>
        <p:spPr>
          <a:xfrm>
            <a:off x="1612900" y="3200400"/>
            <a:ext cx="6654800" cy="461665"/>
          </a:xfrm>
          <a:prstGeom prst="rect">
            <a:avLst/>
          </a:prstGeom>
          <a:noFill/>
        </p:spPr>
        <p:txBody>
          <a:bodyPr wrap="square" rtlCol="0">
            <a:spAutoFit/>
          </a:bodyPr>
          <a:lstStyle/>
          <a:p>
            <a:pPr algn="ctr"/>
            <a:r>
              <a:rPr lang="nl-NL" sz="2400" dirty="0"/>
              <a:t>STEMCOMPUTER OPNIEUW STARTEN</a:t>
            </a:r>
          </a:p>
        </p:txBody>
      </p:sp>
    </p:spTree>
    <p:extLst>
      <p:ext uri="{BB962C8B-B14F-4D97-AF65-F5344CB8AC3E}">
        <p14:creationId xmlns:p14="http://schemas.microsoft.com/office/powerpoint/2010/main" val="15200499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fontScale="90000"/>
          </a:bodyPr>
          <a:lstStyle/>
          <a:p>
            <a:r>
              <a:rPr lang="nl-NL" sz="2800" dirty="0">
                <a:solidFill>
                  <a:srgbClr val="00AFDB"/>
                </a:solidFill>
              </a:rPr>
              <a:t>Incidenten/afwijkingen tijdens stemming </a:t>
            </a:r>
            <a:r>
              <a:rPr lang="nl-NL" sz="2800" dirty="0" smtClean="0">
                <a:solidFill>
                  <a:srgbClr val="00AFDB"/>
                </a:solidFill>
              </a:rPr>
              <a:t>bij een stemcomputer</a:t>
            </a:r>
            <a:endParaRPr lang="nl-NL" dirty="0">
              <a:solidFill>
                <a:srgbClr val="00AFDB"/>
              </a:solidFill>
            </a:endParaRPr>
          </a:p>
        </p:txBody>
      </p:sp>
      <p:pic>
        <p:nvPicPr>
          <p:cNvPr id="5" name="Picture 4">
            <a:extLst>
              <a:ext uri="{FF2B5EF4-FFF2-40B4-BE49-F238E27FC236}">
                <a16:creationId xmlns:a16="http://schemas.microsoft.com/office/drawing/2014/main" id="{35B6A9D9-9009-5849-A425-86A92F784C5E}"/>
              </a:ext>
            </a:extLst>
          </p:cNvPr>
          <p:cNvPicPr>
            <a:picLocks noChangeAspect="1"/>
          </p:cNvPicPr>
          <p:nvPr/>
        </p:nvPicPr>
        <p:blipFill>
          <a:blip r:embed="rId3"/>
          <a:stretch>
            <a:fillRect/>
          </a:stretch>
        </p:blipFill>
        <p:spPr>
          <a:xfrm>
            <a:off x="8693672" y="2967189"/>
            <a:ext cx="0" cy="0"/>
          </a:xfrm>
          <a:prstGeom prst="rect">
            <a:avLst/>
          </a:prstGeom>
        </p:spPr>
      </p:pic>
      <p:pic>
        <p:nvPicPr>
          <p:cNvPr id="6" name="Picture 5">
            <a:extLst>
              <a:ext uri="{FF2B5EF4-FFF2-40B4-BE49-F238E27FC236}">
                <a16:creationId xmlns:a16="http://schemas.microsoft.com/office/drawing/2014/main" id="{97417CF2-03BE-D943-865C-C42D8D84636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441EB2F6-8E53-BA4C-A115-65BA1FCF465D}"/>
              </a:ext>
            </a:extLst>
          </p:cNvPr>
          <p:cNvPicPr>
            <a:picLocks noChangeAspect="1"/>
          </p:cNvPicPr>
          <p:nvPr/>
        </p:nvPicPr>
        <p:blipFill>
          <a:blip r:embed="rId5"/>
          <a:stretch>
            <a:fillRect/>
          </a:stretch>
        </p:blipFill>
        <p:spPr>
          <a:xfrm>
            <a:off x="720900" y="1175657"/>
            <a:ext cx="8006080" cy="5003800"/>
          </a:xfrm>
          <a:prstGeom prst="rect">
            <a:avLst/>
          </a:prstGeom>
        </p:spPr>
      </p:pic>
      <p:cxnSp>
        <p:nvCxnSpPr>
          <p:cNvPr id="14" name="Straight Arrow Connector 13">
            <a:extLst>
              <a:ext uri="{FF2B5EF4-FFF2-40B4-BE49-F238E27FC236}">
                <a16:creationId xmlns:a16="http://schemas.microsoft.com/office/drawing/2014/main" id="{0340E3DD-CD0E-AB41-B126-2C8C02D433A9}"/>
              </a:ext>
            </a:extLst>
          </p:cNvPr>
          <p:cNvCxnSpPr>
            <a:cxnSpLocks/>
          </p:cNvCxnSpPr>
          <p:nvPr/>
        </p:nvCxnSpPr>
        <p:spPr>
          <a:xfrm flipH="1" flipV="1">
            <a:off x="2091348" y="5845089"/>
            <a:ext cx="1407027" cy="3706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470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751"/>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Geadviseerde opstelling generatie II</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sp>
        <p:nvSpPr>
          <p:cNvPr id="7" name="Rectangle 6">
            <a:extLst>
              <a:ext uri="{FF2B5EF4-FFF2-40B4-BE49-F238E27FC236}">
                <a16:creationId xmlns:a16="http://schemas.microsoft.com/office/drawing/2014/main" id="{A1D43E21-909E-E542-B8A4-5C7189F0E790}"/>
              </a:ext>
            </a:extLst>
          </p:cNvPr>
          <p:cNvSpPr>
            <a:spLocks noChangeAspect="1"/>
          </p:cNvSpPr>
          <p:nvPr/>
        </p:nvSpPr>
        <p:spPr>
          <a:xfrm>
            <a:off x="1655204" y="2460454"/>
            <a:ext cx="6300000" cy="3653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l 7">
            <a:extLst>
              <a:ext uri="{FF2B5EF4-FFF2-40B4-BE49-F238E27FC236}">
                <a16:creationId xmlns:a16="http://schemas.microsoft.com/office/drawing/2014/main" id="{B4E29A60-9DAB-6542-8988-37B7343CC626}"/>
              </a:ext>
            </a:extLst>
          </p:cNvPr>
          <p:cNvSpPr>
            <a:spLocks/>
          </p:cNvSpPr>
          <p:nvPr/>
        </p:nvSpPr>
        <p:spPr>
          <a:xfrm>
            <a:off x="1772602" y="3720642"/>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 (bij ingang)</a:t>
            </a:r>
          </a:p>
        </p:txBody>
      </p:sp>
      <p:sp>
        <p:nvSpPr>
          <p:cNvPr id="10" name="Oval 9">
            <a:extLst>
              <a:ext uri="{FF2B5EF4-FFF2-40B4-BE49-F238E27FC236}">
                <a16:creationId xmlns:a16="http://schemas.microsoft.com/office/drawing/2014/main" id="{862FFA6A-E07C-5B4F-A7E7-04EEC7057941}"/>
              </a:ext>
            </a:extLst>
          </p:cNvPr>
          <p:cNvSpPr>
            <a:spLocks/>
          </p:cNvSpPr>
          <p:nvPr/>
        </p:nvSpPr>
        <p:spPr>
          <a:xfrm>
            <a:off x="6992056" y="3727164"/>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a:p>
            <a:pPr algn="ctr"/>
            <a:r>
              <a:rPr lang="nl-NL" sz="900" dirty="0">
                <a:solidFill>
                  <a:schemeClr val="tx1"/>
                </a:solidFill>
              </a:rPr>
              <a:t>(staand)</a:t>
            </a:r>
          </a:p>
        </p:txBody>
      </p:sp>
      <p:sp>
        <p:nvSpPr>
          <p:cNvPr id="11" name="Oval 10">
            <a:extLst>
              <a:ext uri="{FF2B5EF4-FFF2-40B4-BE49-F238E27FC236}">
                <a16:creationId xmlns:a16="http://schemas.microsoft.com/office/drawing/2014/main" id="{A5E45257-CC4B-944B-960C-97CB205A8436}"/>
              </a:ext>
            </a:extLst>
          </p:cNvPr>
          <p:cNvSpPr>
            <a:spLocks/>
          </p:cNvSpPr>
          <p:nvPr/>
        </p:nvSpPr>
        <p:spPr>
          <a:xfrm>
            <a:off x="6513289" y="5625179"/>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a:p>
            <a:pPr algn="ctr"/>
            <a:r>
              <a:rPr lang="nl-NL" sz="900" dirty="0">
                <a:solidFill>
                  <a:schemeClr val="tx1"/>
                </a:solidFill>
              </a:rPr>
              <a:t>(staand)</a:t>
            </a:r>
          </a:p>
        </p:txBody>
      </p:sp>
      <p:sp>
        <p:nvSpPr>
          <p:cNvPr id="12" name="Oval 11">
            <a:extLst>
              <a:ext uri="{FF2B5EF4-FFF2-40B4-BE49-F238E27FC236}">
                <a16:creationId xmlns:a16="http://schemas.microsoft.com/office/drawing/2014/main" id="{FEE59A94-F4A2-BC4C-B0DF-993DB3A7A419}"/>
              </a:ext>
            </a:extLst>
          </p:cNvPr>
          <p:cNvSpPr>
            <a:spLocks/>
          </p:cNvSpPr>
          <p:nvPr/>
        </p:nvSpPr>
        <p:spPr>
          <a:xfrm>
            <a:off x="460866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secretaris</a:t>
            </a:r>
          </a:p>
        </p:txBody>
      </p:sp>
      <p:sp>
        <p:nvSpPr>
          <p:cNvPr id="13" name="Oval 12">
            <a:extLst>
              <a:ext uri="{FF2B5EF4-FFF2-40B4-BE49-F238E27FC236}">
                <a16:creationId xmlns:a16="http://schemas.microsoft.com/office/drawing/2014/main" id="{DCD95AF4-2D84-E545-A1B1-8456222A9DBC}"/>
              </a:ext>
            </a:extLst>
          </p:cNvPr>
          <p:cNvSpPr>
            <a:spLocks/>
          </p:cNvSpPr>
          <p:nvPr/>
        </p:nvSpPr>
        <p:spPr>
          <a:xfrm>
            <a:off x="5540760" y="5628915"/>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voorzitter</a:t>
            </a:r>
          </a:p>
        </p:txBody>
      </p:sp>
      <p:sp>
        <p:nvSpPr>
          <p:cNvPr id="14" name="Oval 13">
            <a:extLst>
              <a:ext uri="{FF2B5EF4-FFF2-40B4-BE49-F238E27FC236}">
                <a16:creationId xmlns:a16="http://schemas.microsoft.com/office/drawing/2014/main" id="{9AF46344-B0FF-5B46-B552-1DACC29F8847}"/>
              </a:ext>
            </a:extLst>
          </p:cNvPr>
          <p:cNvSpPr>
            <a:spLocks/>
          </p:cNvSpPr>
          <p:nvPr/>
        </p:nvSpPr>
        <p:spPr>
          <a:xfrm>
            <a:off x="273078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p:txBody>
      </p:sp>
      <p:sp>
        <p:nvSpPr>
          <p:cNvPr id="15" name="TextBox 14">
            <a:extLst>
              <a:ext uri="{FF2B5EF4-FFF2-40B4-BE49-F238E27FC236}">
                <a16:creationId xmlns:a16="http://schemas.microsoft.com/office/drawing/2014/main" id="{05783E83-1A86-E244-B341-8532312781E0}"/>
              </a:ext>
            </a:extLst>
          </p:cNvPr>
          <p:cNvSpPr txBox="1">
            <a:spLocks noChangeAspect="1"/>
          </p:cNvSpPr>
          <p:nvPr/>
        </p:nvSpPr>
        <p:spPr>
          <a:xfrm>
            <a:off x="2406616" y="2546002"/>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6" name="TextBox 15">
            <a:extLst>
              <a:ext uri="{FF2B5EF4-FFF2-40B4-BE49-F238E27FC236}">
                <a16:creationId xmlns:a16="http://schemas.microsoft.com/office/drawing/2014/main" id="{030DBE5F-C6AD-B34A-B71E-D8C75C32B816}"/>
              </a:ext>
            </a:extLst>
          </p:cNvPr>
          <p:cNvSpPr txBox="1">
            <a:spLocks noChangeAspect="1"/>
          </p:cNvSpPr>
          <p:nvPr/>
        </p:nvSpPr>
        <p:spPr>
          <a:xfrm>
            <a:off x="3218035" y="2543392"/>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7" name="TextBox 16">
            <a:extLst>
              <a:ext uri="{FF2B5EF4-FFF2-40B4-BE49-F238E27FC236}">
                <a16:creationId xmlns:a16="http://schemas.microsoft.com/office/drawing/2014/main" id="{0D44FD5D-26FE-9F44-A7D2-E42A556A6B15}"/>
              </a:ext>
            </a:extLst>
          </p:cNvPr>
          <p:cNvSpPr txBox="1">
            <a:spLocks noChangeAspect="1"/>
          </p:cNvSpPr>
          <p:nvPr/>
        </p:nvSpPr>
        <p:spPr>
          <a:xfrm>
            <a:off x="4022932"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8" name="TextBox 17">
            <a:extLst>
              <a:ext uri="{FF2B5EF4-FFF2-40B4-BE49-F238E27FC236}">
                <a16:creationId xmlns:a16="http://schemas.microsoft.com/office/drawing/2014/main" id="{31B3720A-2FB8-B14B-8425-EC5B86E1F2A6}"/>
              </a:ext>
            </a:extLst>
          </p:cNvPr>
          <p:cNvSpPr txBox="1">
            <a:spLocks noChangeAspect="1"/>
          </p:cNvSpPr>
          <p:nvPr/>
        </p:nvSpPr>
        <p:spPr>
          <a:xfrm>
            <a:off x="4827829"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9" name="TextBox 18">
            <a:extLst>
              <a:ext uri="{FF2B5EF4-FFF2-40B4-BE49-F238E27FC236}">
                <a16:creationId xmlns:a16="http://schemas.microsoft.com/office/drawing/2014/main" id="{0AEFEA7D-A852-E14B-8C91-CE4FA1DF07AB}"/>
              </a:ext>
            </a:extLst>
          </p:cNvPr>
          <p:cNvSpPr txBox="1">
            <a:spLocks noChangeAspect="1"/>
          </p:cNvSpPr>
          <p:nvPr/>
        </p:nvSpPr>
        <p:spPr>
          <a:xfrm>
            <a:off x="5632729"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20" name="TextBox 19">
            <a:extLst>
              <a:ext uri="{FF2B5EF4-FFF2-40B4-BE49-F238E27FC236}">
                <a16:creationId xmlns:a16="http://schemas.microsoft.com/office/drawing/2014/main" id="{349CC19C-EB6F-F743-A971-C9B9A42E11A3}"/>
              </a:ext>
            </a:extLst>
          </p:cNvPr>
          <p:cNvSpPr txBox="1">
            <a:spLocks noChangeAspect="1"/>
          </p:cNvSpPr>
          <p:nvPr/>
        </p:nvSpPr>
        <p:spPr>
          <a:xfrm>
            <a:off x="6444149" y="2549915"/>
            <a:ext cx="765772" cy="765774"/>
          </a:xfrm>
          <a:prstGeom prst="rect">
            <a:avLst/>
          </a:prstGeom>
          <a:noFill/>
          <a:ln w="28575">
            <a:solidFill>
              <a:schemeClr val="accent2"/>
            </a:solidFill>
            <a:prstDash val="dash"/>
          </a:ln>
        </p:spPr>
        <p:txBody>
          <a:bodyPr wrap="none" rtlCol="0" anchor="ctr" anchorCtr="1">
            <a:noAutofit/>
          </a:bodyPr>
          <a:lstStyle/>
          <a:p>
            <a:r>
              <a:rPr lang="nl-NL" sz="1100" dirty="0">
                <a:solidFill>
                  <a:schemeClr val="bg2">
                    <a:lumMod val="75000"/>
                  </a:schemeClr>
                </a:solidFill>
              </a:rPr>
              <a:t>Stemhokje</a:t>
            </a:r>
          </a:p>
        </p:txBody>
      </p:sp>
      <p:sp>
        <p:nvSpPr>
          <p:cNvPr id="21" name="Oval 20">
            <a:extLst>
              <a:ext uri="{FF2B5EF4-FFF2-40B4-BE49-F238E27FC236}">
                <a16:creationId xmlns:a16="http://schemas.microsoft.com/office/drawing/2014/main" id="{B59D3D82-D4D0-7349-980A-2F957F1C3532}"/>
              </a:ext>
            </a:extLst>
          </p:cNvPr>
          <p:cNvSpPr>
            <a:spLocks/>
          </p:cNvSpPr>
          <p:nvPr/>
        </p:nvSpPr>
        <p:spPr>
          <a:xfrm>
            <a:off x="3683098" y="5627700"/>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p:txBody>
      </p:sp>
      <p:sp>
        <p:nvSpPr>
          <p:cNvPr id="22" name="TextBox 21">
            <a:extLst>
              <a:ext uri="{FF2B5EF4-FFF2-40B4-BE49-F238E27FC236}">
                <a16:creationId xmlns:a16="http://schemas.microsoft.com/office/drawing/2014/main" id="{05C7A84B-FA31-4E40-BA20-876AD4701765}"/>
              </a:ext>
            </a:extLst>
          </p:cNvPr>
          <p:cNvSpPr txBox="1">
            <a:spLocks noChangeAspect="1"/>
          </p:cNvSpPr>
          <p:nvPr/>
        </p:nvSpPr>
        <p:spPr>
          <a:xfrm>
            <a:off x="2730789" y="4826337"/>
            <a:ext cx="3619501" cy="765774"/>
          </a:xfrm>
          <a:prstGeom prst="rect">
            <a:avLst/>
          </a:prstGeom>
          <a:noFill/>
          <a:ln w="28575">
            <a:solidFill>
              <a:schemeClr val="accent2"/>
            </a:solidFill>
          </a:ln>
        </p:spPr>
        <p:txBody>
          <a:bodyPr wrap="none" rtlCol="0" anchor="ctr" anchorCtr="1">
            <a:noAutofit/>
          </a:bodyPr>
          <a:lstStyle/>
          <a:p>
            <a:r>
              <a:rPr lang="nl-NL" sz="1100" dirty="0"/>
              <a:t>Tafel voor de leden van het stembureau</a:t>
            </a:r>
          </a:p>
        </p:txBody>
      </p:sp>
      <p:sp>
        <p:nvSpPr>
          <p:cNvPr id="23" name="TextBox 22">
            <a:extLst>
              <a:ext uri="{FF2B5EF4-FFF2-40B4-BE49-F238E27FC236}">
                <a16:creationId xmlns:a16="http://schemas.microsoft.com/office/drawing/2014/main" id="{E5264EEA-F0C8-EA41-B266-83A081344F46}"/>
              </a:ext>
            </a:extLst>
          </p:cNvPr>
          <p:cNvSpPr txBox="1"/>
          <p:nvPr/>
        </p:nvSpPr>
        <p:spPr>
          <a:xfrm>
            <a:off x="5757966" y="5106062"/>
            <a:ext cx="437019" cy="224464"/>
          </a:xfrm>
          <a:prstGeom prst="rect">
            <a:avLst/>
          </a:prstGeom>
          <a:solidFill>
            <a:schemeClr val="bg2">
              <a:lumMod val="75000"/>
            </a:schemeClr>
          </a:solidFill>
        </p:spPr>
        <p:txBody>
          <a:bodyPr wrap="square" rtlCol="0" anchor="ctr" anchorCtr="1">
            <a:noAutofit/>
          </a:bodyPr>
          <a:lstStyle/>
          <a:p>
            <a:r>
              <a:rPr lang="nl-NL" sz="1200" dirty="0"/>
              <a:t>PM</a:t>
            </a:r>
          </a:p>
        </p:txBody>
      </p:sp>
      <p:sp>
        <p:nvSpPr>
          <p:cNvPr id="24" name="TextBox 23">
            <a:extLst>
              <a:ext uri="{FF2B5EF4-FFF2-40B4-BE49-F238E27FC236}">
                <a16:creationId xmlns:a16="http://schemas.microsoft.com/office/drawing/2014/main" id="{52682687-F3C5-4D4C-B88A-8D46837A9339}"/>
              </a:ext>
            </a:extLst>
          </p:cNvPr>
          <p:cNvSpPr txBox="1">
            <a:spLocks noChangeAspect="1"/>
          </p:cNvSpPr>
          <p:nvPr/>
        </p:nvSpPr>
        <p:spPr>
          <a:xfrm>
            <a:off x="6487536" y="4826337"/>
            <a:ext cx="1006443" cy="516945"/>
          </a:xfrm>
          <a:prstGeom prst="rect">
            <a:avLst/>
          </a:prstGeom>
          <a:solidFill>
            <a:schemeClr val="bg2">
              <a:lumMod val="75000"/>
            </a:schemeClr>
          </a:solidFill>
        </p:spPr>
        <p:txBody>
          <a:bodyPr wrap="square" rtlCol="0" anchor="ctr" anchorCtr="1">
            <a:noAutofit/>
          </a:bodyPr>
          <a:lstStyle/>
          <a:p>
            <a:r>
              <a:rPr lang="nl-NL" sz="1200" dirty="0"/>
              <a:t>Stembus</a:t>
            </a:r>
          </a:p>
        </p:txBody>
      </p:sp>
      <p:pic>
        <p:nvPicPr>
          <p:cNvPr id="25" name="Picture 24">
            <a:extLst>
              <a:ext uri="{FF2B5EF4-FFF2-40B4-BE49-F238E27FC236}">
                <a16:creationId xmlns:a16="http://schemas.microsoft.com/office/drawing/2014/main" id="{543C6635-ACF2-BD48-BD0D-9265EAAEA8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76132" y="1081420"/>
            <a:ext cx="1779072" cy="1334304"/>
          </a:xfrm>
          <a:prstGeom prst="rect">
            <a:avLst/>
          </a:prstGeom>
        </p:spPr>
      </p:pic>
    </p:spTree>
    <p:extLst>
      <p:ext uri="{BB962C8B-B14F-4D97-AF65-F5344CB8AC3E}">
        <p14:creationId xmlns:p14="http://schemas.microsoft.com/office/powerpoint/2010/main" val="16921884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fontScale="90000"/>
          </a:bodyPr>
          <a:lstStyle/>
          <a:p>
            <a:r>
              <a:rPr lang="nl-NL" sz="2800" dirty="0">
                <a:solidFill>
                  <a:srgbClr val="00AFDB"/>
                </a:solidFill>
              </a:rPr>
              <a:t>Incidenten/afwijkingen tijdens stemming </a:t>
            </a:r>
            <a:r>
              <a:rPr lang="nl-NL" sz="2800" dirty="0" smtClean="0">
                <a:solidFill>
                  <a:srgbClr val="00AFDB"/>
                </a:solidFill>
              </a:rPr>
              <a:t>bij een stemcomputer</a:t>
            </a:r>
            <a:endParaRPr lang="nl-NL" dirty="0">
              <a:solidFill>
                <a:srgbClr val="00AFDB"/>
              </a:solidFill>
            </a:endParaRPr>
          </a:p>
        </p:txBody>
      </p:sp>
      <p:pic>
        <p:nvPicPr>
          <p:cNvPr id="5" name="Picture 4">
            <a:extLst>
              <a:ext uri="{FF2B5EF4-FFF2-40B4-BE49-F238E27FC236}">
                <a16:creationId xmlns:a16="http://schemas.microsoft.com/office/drawing/2014/main" id="{35B6A9D9-9009-5849-A425-86A92F784C5E}"/>
              </a:ext>
            </a:extLst>
          </p:cNvPr>
          <p:cNvPicPr>
            <a:picLocks noChangeAspect="1"/>
          </p:cNvPicPr>
          <p:nvPr/>
        </p:nvPicPr>
        <p:blipFill>
          <a:blip r:embed="rId3"/>
          <a:stretch>
            <a:fillRect/>
          </a:stretch>
        </p:blipFill>
        <p:spPr>
          <a:xfrm>
            <a:off x="8693672" y="2967189"/>
            <a:ext cx="0" cy="0"/>
          </a:xfrm>
          <a:prstGeom prst="rect">
            <a:avLst/>
          </a:prstGeom>
        </p:spPr>
      </p:pic>
      <p:pic>
        <p:nvPicPr>
          <p:cNvPr id="6" name="Picture 5">
            <a:extLst>
              <a:ext uri="{FF2B5EF4-FFF2-40B4-BE49-F238E27FC236}">
                <a16:creationId xmlns:a16="http://schemas.microsoft.com/office/drawing/2014/main" id="{97417CF2-03BE-D943-865C-C42D8D84636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71DED8CD-8EB6-4642-874C-16102EA26180}"/>
              </a:ext>
            </a:extLst>
          </p:cNvPr>
          <p:cNvPicPr>
            <a:picLocks noChangeAspect="1"/>
          </p:cNvPicPr>
          <p:nvPr/>
        </p:nvPicPr>
        <p:blipFill>
          <a:blip r:embed="rId5"/>
          <a:stretch>
            <a:fillRect/>
          </a:stretch>
        </p:blipFill>
        <p:spPr>
          <a:xfrm>
            <a:off x="1060281" y="1297520"/>
            <a:ext cx="7842069" cy="4901293"/>
          </a:xfrm>
          <a:prstGeom prst="rect">
            <a:avLst/>
          </a:prstGeom>
        </p:spPr>
      </p:pic>
      <p:cxnSp>
        <p:nvCxnSpPr>
          <p:cNvPr id="14" name="Straight Arrow Connector 13">
            <a:extLst>
              <a:ext uri="{FF2B5EF4-FFF2-40B4-BE49-F238E27FC236}">
                <a16:creationId xmlns:a16="http://schemas.microsoft.com/office/drawing/2014/main" id="{0340E3DD-CD0E-AB41-B126-2C8C02D433A9}"/>
              </a:ext>
            </a:extLst>
          </p:cNvPr>
          <p:cNvCxnSpPr>
            <a:cxnSpLocks/>
          </p:cNvCxnSpPr>
          <p:nvPr/>
        </p:nvCxnSpPr>
        <p:spPr>
          <a:xfrm flipH="1" flipV="1">
            <a:off x="2259077" y="5828159"/>
            <a:ext cx="1407027" cy="3706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523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tijdens stemming</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startAt="3"/>
            </a:pPr>
            <a:r>
              <a:rPr lang="nl-NL" sz="2200" dirty="0">
                <a:solidFill>
                  <a:schemeClr val="tx1"/>
                </a:solidFill>
              </a:rPr>
              <a:t>Is geen passende remedie meteen duidelijk/effectief, dan controleren of (alle onderdelen van) het systeem compleet zijn en alle kabels goed zijn aangesloten </a:t>
            </a:r>
            <a:r>
              <a:rPr lang="nl-NL" sz="2200" dirty="0">
                <a:solidFill>
                  <a:schemeClr val="tx1"/>
                </a:solidFill>
                <a:sym typeface="Wingdings" pitchFamily="2" charset="2"/>
              </a:rPr>
              <a:t> alle onderdelen loskoppelen, alles weer aansluiten en opnieuw starten</a:t>
            </a:r>
          </a:p>
          <a:p>
            <a:pPr marL="457200" indent="-457200">
              <a:lnSpc>
                <a:spcPct val="100000"/>
              </a:lnSpc>
              <a:spcBef>
                <a:spcPts val="400"/>
              </a:spcBef>
              <a:buFont typeface="+mj-lt"/>
              <a:buAutoNum type="arabicPeriod" startAt="3"/>
            </a:pPr>
            <a:r>
              <a:rPr lang="nl-NL" sz="2200" dirty="0" smtClean="0">
                <a:solidFill>
                  <a:schemeClr val="tx1"/>
                </a:solidFill>
              </a:rPr>
              <a:t>Meld </a:t>
            </a:r>
            <a:r>
              <a:rPr lang="nl-NL" sz="2200" dirty="0">
                <a:solidFill>
                  <a:schemeClr val="tx1"/>
                </a:solidFill>
              </a:rPr>
              <a:t>alle incidenten bij gemeentelijke coördinator elektronisch stemmen</a:t>
            </a: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startAt="3"/>
            </a:pPr>
            <a:r>
              <a:rPr lang="nl-NL" sz="2200" dirty="0">
                <a:solidFill>
                  <a:schemeClr val="tx1"/>
                </a:solidFill>
              </a:rPr>
              <a:t>Alle incidenten die niet zelf opgelost kunnen worden, melden bij helpdesk Smartmatic/Diebold Nixdorf</a:t>
            </a:r>
          </a:p>
          <a:p>
            <a:pPr marL="457200" indent="-457200">
              <a:lnSpc>
                <a:spcPct val="100000"/>
              </a:lnSpc>
              <a:spcBef>
                <a:spcPts val="400"/>
              </a:spcBef>
              <a:buFont typeface="+mj-lt"/>
              <a:buAutoNum type="arabicPeriod" startAt="3"/>
            </a:pPr>
            <a:r>
              <a:rPr lang="nl-NL" sz="2200" dirty="0">
                <a:solidFill>
                  <a:schemeClr val="tx1"/>
                </a:solidFill>
              </a:rPr>
              <a:t>Indien het probleem niet telefonisch kan worden verholpen zal er een afspraak gemaakt worden voor een uitwisseling door een vervangend onderdeel </a:t>
            </a:r>
          </a:p>
          <a:p>
            <a:pPr marL="457200" indent="-457200">
              <a:lnSpc>
                <a:spcPct val="100000"/>
              </a:lnSpc>
              <a:spcBef>
                <a:spcPts val="400"/>
              </a:spcBef>
              <a:buFont typeface="+mj-lt"/>
              <a:buAutoNum type="arabicPeriod" startAt="3"/>
            </a:pP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startAt="3"/>
            </a:pPr>
            <a:endParaRPr lang="nl-NL" sz="2200" dirty="0">
              <a:solidFill>
                <a:schemeClr val="tx1"/>
              </a:solidFill>
            </a:endParaRPr>
          </a:p>
          <a:p>
            <a:pPr marL="457200" indent="-457200">
              <a:lnSpc>
                <a:spcPct val="100000"/>
              </a:lnSpc>
              <a:spcBef>
                <a:spcPts val="400"/>
              </a:spcBef>
              <a:buFont typeface="+mj-lt"/>
              <a:buAutoNum type="arabicPeriod" startAt="3"/>
            </a:pPr>
            <a:endParaRPr lang="nl-NL" sz="2000" dirty="0">
              <a:solidFill>
                <a:schemeClr val="tx1"/>
              </a:solidFill>
            </a:endParaRPr>
          </a:p>
          <a:p>
            <a:pPr lvl="1">
              <a:lnSpc>
                <a:spcPct val="100000"/>
              </a:lnSpc>
              <a:spcBef>
                <a:spcPts val="400"/>
              </a:spcBef>
              <a:buFont typeface="Wingdings" pitchFamily="2" charset="2"/>
              <a:buChar char="ü"/>
            </a:pPr>
            <a:endParaRPr lang="nl-NL" sz="2000" dirty="0">
              <a:solidFill>
                <a:schemeClr val="tx1"/>
              </a:solidFill>
            </a:endParaRPr>
          </a:p>
        </p:txBody>
      </p:sp>
    </p:spTree>
    <p:extLst>
      <p:ext uri="{BB962C8B-B14F-4D97-AF65-F5344CB8AC3E}">
        <p14:creationId xmlns:p14="http://schemas.microsoft.com/office/powerpoint/2010/main" val="19011069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endParaRPr lang="nl-NL" sz="2400" dirty="0">
              <a:solidFill>
                <a:schemeClr val="bg1">
                  <a:lumMod val="50000"/>
                </a:schemeClr>
              </a:solidFill>
              <a:ea typeface="Open Sans Light" charset="0"/>
              <a:cs typeface="Open Sans Light" charset="0"/>
            </a:endParaRP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Afhandeling incidenten / problemen</a:t>
            </a: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Hertelling op het hoofdbureau</a:t>
            </a:r>
          </a:p>
        </p:txBody>
      </p:sp>
    </p:spTree>
    <p:extLst>
      <p:ext uri="{BB962C8B-B14F-4D97-AF65-F5344CB8AC3E}">
        <p14:creationId xmlns:p14="http://schemas.microsoft.com/office/powerpoint/2010/main" val="30574765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err="1">
                <a:solidFill>
                  <a:srgbClr val="00AFDB"/>
                </a:solidFill>
              </a:rPr>
              <a:t>Herscanning</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15534" y="1314450"/>
            <a:ext cx="9047578" cy="4702302"/>
          </a:xfrm>
        </p:spPr>
        <p:txBody>
          <a:bodyPr>
            <a:noAutofit/>
          </a:bodyPr>
          <a:lstStyle/>
          <a:p>
            <a:pPr marL="457200" indent="-457200">
              <a:lnSpc>
                <a:spcPct val="100000"/>
              </a:lnSpc>
              <a:spcBef>
                <a:spcPts val="400"/>
              </a:spcBef>
              <a:buFont typeface="+mj-lt"/>
              <a:buAutoNum type="arabicPeriod"/>
            </a:pPr>
            <a:r>
              <a:rPr lang="nl-NL" sz="2200" dirty="0">
                <a:solidFill>
                  <a:schemeClr val="tx1"/>
                </a:solidFill>
              </a:rPr>
              <a:t>Verantwoordelijkheid van het hoofdbureau</a:t>
            </a:r>
          </a:p>
          <a:p>
            <a:pPr marL="457200" indent="-457200">
              <a:lnSpc>
                <a:spcPct val="100000"/>
              </a:lnSpc>
              <a:spcBef>
                <a:spcPts val="400"/>
              </a:spcBef>
              <a:buFont typeface="+mj-lt"/>
              <a:buAutoNum type="arabicPeriod"/>
            </a:pPr>
            <a:r>
              <a:rPr lang="nl-NL" sz="2200" dirty="0">
                <a:solidFill>
                  <a:schemeClr val="tx1"/>
                </a:solidFill>
              </a:rPr>
              <a:t>Ondersteuning van de gemeente:</a:t>
            </a:r>
          </a:p>
          <a:p>
            <a:pPr lvl="1">
              <a:lnSpc>
                <a:spcPct val="100000"/>
              </a:lnSpc>
              <a:spcBef>
                <a:spcPts val="400"/>
              </a:spcBef>
              <a:buFont typeface="Wingdings" pitchFamily="2" charset="2"/>
              <a:buChar char="ü"/>
            </a:pPr>
            <a:r>
              <a:rPr lang="nl-NL" sz="2000" dirty="0">
                <a:solidFill>
                  <a:schemeClr val="tx1"/>
                </a:solidFill>
              </a:rPr>
              <a:t>levert de benodigde apparatuur</a:t>
            </a:r>
          </a:p>
          <a:p>
            <a:pPr lvl="1">
              <a:lnSpc>
                <a:spcPct val="100000"/>
              </a:lnSpc>
              <a:spcBef>
                <a:spcPts val="400"/>
              </a:spcBef>
              <a:buFont typeface="Wingdings" pitchFamily="2" charset="2"/>
              <a:buChar char="ü"/>
            </a:pPr>
            <a:r>
              <a:rPr lang="nl-NL" sz="2000" dirty="0">
                <a:solidFill>
                  <a:schemeClr val="tx1"/>
                </a:solidFill>
              </a:rPr>
              <a:t>levert de technische ondersteuning</a:t>
            </a:r>
          </a:p>
          <a:p>
            <a:pPr lvl="1">
              <a:lnSpc>
                <a:spcPct val="100000"/>
              </a:lnSpc>
              <a:spcBef>
                <a:spcPts val="400"/>
              </a:spcBef>
              <a:buFont typeface="Wingdings" pitchFamily="2" charset="2"/>
              <a:buChar char="ü"/>
            </a:pPr>
            <a:r>
              <a:rPr lang="nl-NL" sz="2000" dirty="0">
                <a:solidFill>
                  <a:schemeClr val="tx1"/>
                </a:solidFill>
              </a:rPr>
              <a:t>installeert de apparatuur</a:t>
            </a:r>
          </a:p>
          <a:p>
            <a:pPr lvl="1">
              <a:lnSpc>
                <a:spcPct val="100000"/>
              </a:lnSpc>
              <a:spcBef>
                <a:spcPts val="400"/>
              </a:spcBef>
              <a:buFont typeface="Wingdings" pitchFamily="2" charset="2"/>
              <a:buChar char="ü"/>
            </a:pPr>
            <a:r>
              <a:rPr lang="nl-NL" sz="2000" dirty="0">
                <a:solidFill>
                  <a:schemeClr val="tx1"/>
                </a:solidFill>
              </a:rPr>
              <a:t>ondersteunt de opstart en het gebruik van de hertelapplicatie</a:t>
            </a:r>
          </a:p>
          <a:p>
            <a:pPr marL="457200" indent="-457200">
              <a:lnSpc>
                <a:spcPct val="100000"/>
              </a:lnSpc>
              <a:spcBef>
                <a:spcPts val="400"/>
              </a:spcBef>
              <a:buFont typeface="+mj-lt"/>
              <a:buAutoNum type="arabicPeriod"/>
            </a:pPr>
            <a:r>
              <a:rPr lang="nl-NL" sz="2200" dirty="0">
                <a:solidFill>
                  <a:schemeClr val="tx1"/>
                </a:solidFill>
              </a:rPr>
              <a:t>Het hoofdbureau levert de benodigde:</a:t>
            </a:r>
          </a:p>
          <a:p>
            <a:pPr lvl="1">
              <a:lnSpc>
                <a:spcPct val="100000"/>
              </a:lnSpc>
              <a:spcBef>
                <a:spcPts val="400"/>
              </a:spcBef>
              <a:buFont typeface="Wingdings" pitchFamily="2" charset="2"/>
              <a:buChar char="ü"/>
            </a:pPr>
            <a:r>
              <a:rPr lang="nl-NL" sz="2000" dirty="0">
                <a:solidFill>
                  <a:schemeClr val="tx1"/>
                </a:solidFill>
              </a:rPr>
              <a:t>verzegelde envelop met USB-sticks (2 stuks) (Via helpdesk)</a:t>
            </a:r>
          </a:p>
          <a:p>
            <a:pPr lvl="1">
              <a:lnSpc>
                <a:spcPct val="100000"/>
              </a:lnSpc>
              <a:spcBef>
                <a:spcPts val="400"/>
              </a:spcBef>
              <a:buFont typeface="Wingdings" pitchFamily="2" charset="2"/>
              <a:buChar char="ü"/>
            </a:pPr>
            <a:r>
              <a:rPr lang="nl-NL" sz="2000" dirty="0">
                <a:solidFill>
                  <a:schemeClr val="tx1"/>
                </a:solidFill>
              </a:rPr>
              <a:t>verzegelde envelop met formulier hertelstembureau code en wachtwoord (Via helpdesk)</a:t>
            </a:r>
          </a:p>
          <a:p>
            <a:pPr lvl="1">
              <a:lnSpc>
                <a:spcPct val="100000"/>
              </a:lnSpc>
              <a:spcBef>
                <a:spcPts val="400"/>
              </a:spcBef>
              <a:buFont typeface="Wingdings" pitchFamily="2" charset="2"/>
              <a:buChar char="ü"/>
            </a:pPr>
            <a:r>
              <a:rPr lang="nl-NL" sz="2000" dirty="0">
                <a:solidFill>
                  <a:schemeClr val="tx1"/>
                </a:solidFill>
              </a:rPr>
              <a:t>verzegelde envelop/zak met stembiljetten van het stembureau dat herteld moet worden</a:t>
            </a:r>
          </a:p>
          <a:p>
            <a:pPr lvl="1">
              <a:lnSpc>
                <a:spcPct val="100000"/>
              </a:lnSpc>
              <a:spcBef>
                <a:spcPts val="400"/>
              </a:spcBef>
              <a:buFont typeface="Wingdings" pitchFamily="2" charset="2"/>
              <a:buChar char="ü"/>
            </a:pPr>
            <a:r>
              <a:rPr lang="nl-NL" sz="2000" dirty="0">
                <a:solidFill>
                  <a:schemeClr val="tx1"/>
                </a:solidFill>
              </a:rPr>
              <a:t>lege verzegelbare enveloppen voor output van de hertelling</a:t>
            </a:r>
          </a:p>
          <a:p>
            <a:pPr lvl="1">
              <a:lnSpc>
                <a:spcPct val="100000"/>
              </a:lnSpc>
              <a:spcBef>
                <a:spcPts val="400"/>
              </a:spcBef>
              <a:buFont typeface="Wingdings" pitchFamily="2" charset="2"/>
              <a:buChar char="ü"/>
            </a:pPr>
            <a:endParaRPr lang="nl-NL" sz="2000" dirty="0">
              <a:solidFill>
                <a:schemeClr val="tx1"/>
              </a:solidFill>
            </a:endParaRPr>
          </a:p>
        </p:txBody>
      </p:sp>
    </p:spTree>
    <p:extLst>
      <p:ext uri="{BB962C8B-B14F-4D97-AF65-F5344CB8AC3E}">
        <p14:creationId xmlns:p14="http://schemas.microsoft.com/office/powerpoint/2010/main" val="20973952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Benodigde apparatuur voor de </a:t>
            </a:r>
            <a:r>
              <a:rPr lang="nl-NL" sz="2800" dirty="0" err="1">
                <a:solidFill>
                  <a:srgbClr val="00AFDB"/>
                </a:solidFill>
              </a:rPr>
              <a:t>herscanning</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8" name="Picture 17">
            <a:extLst>
              <a:ext uri="{FF2B5EF4-FFF2-40B4-BE49-F238E27FC236}">
                <a16:creationId xmlns:a16="http://schemas.microsoft.com/office/drawing/2014/main" id="{335FB427-632E-0F47-8A33-4EA73C7219FC}"/>
              </a:ext>
            </a:extLst>
          </p:cNvPr>
          <p:cNvPicPr>
            <a:picLocks noChangeAspect="1"/>
          </p:cNvPicPr>
          <p:nvPr/>
        </p:nvPicPr>
        <p:blipFill rotWithShape="1">
          <a:blip r:embed="rId5">
            <a:extLst>
              <a:ext uri="{28A0092B-C50C-407E-A947-70E740481C1C}">
                <a14:useLocalDpi xmlns:a14="http://schemas.microsoft.com/office/drawing/2010/main" val="0"/>
              </a:ext>
            </a:extLst>
          </a:blip>
          <a:srcRect l="20666" t="17981" r="18148" b="9937"/>
          <a:stretch/>
        </p:blipFill>
        <p:spPr>
          <a:xfrm>
            <a:off x="195694" y="1394090"/>
            <a:ext cx="3689634" cy="2563313"/>
          </a:xfrm>
          <a:prstGeom prst="rect">
            <a:avLst/>
          </a:prstGeom>
        </p:spPr>
      </p:pic>
      <p:pic>
        <p:nvPicPr>
          <p:cNvPr id="10" name="Picture 9">
            <a:extLst>
              <a:ext uri="{FF2B5EF4-FFF2-40B4-BE49-F238E27FC236}">
                <a16:creationId xmlns:a16="http://schemas.microsoft.com/office/drawing/2014/main" id="{6BF0693D-B145-774A-9078-533C4260A7CA}"/>
              </a:ext>
            </a:extLst>
          </p:cNvPr>
          <p:cNvPicPr>
            <a:picLocks noChangeAspect="1"/>
          </p:cNvPicPr>
          <p:nvPr/>
        </p:nvPicPr>
        <p:blipFill>
          <a:blip r:embed="rId6"/>
          <a:stretch>
            <a:fillRect/>
          </a:stretch>
        </p:blipFill>
        <p:spPr>
          <a:xfrm>
            <a:off x="3913700" y="1540713"/>
            <a:ext cx="1443600" cy="1924800"/>
          </a:xfrm>
          <a:prstGeom prst="rect">
            <a:avLst/>
          </a:prstGeom>
        </p:spPr>
      </p:pic>
      <p:pic>
        <p:nvPicPr>
          <p:cNvPr id="19" name="Picture 18">
            <a:extLst>
              <a:ext uri="{FF2B5EF4-FFF2-40B4-BE49-F238E27FC236}">
                <a16:creationId xmlns:a16="http://schemas.microsoft.com/office/drawing/2014/main" id="{4ACB956F-E8FC-354B-A0A9-484838C527B6}"/>
              </a:ext>
            </a:extLst>
          </p:cNvPr>
          <p:cNvPicPr/>
          <p:nvPr/>
        </p:nvPicPr>
        <p:blipFill>
          <a:blip r:embed="rId7" cstate="print">
            <a:extLst>
              <a:ext uri="{28A0092B-C50C-407E-A947-70E740481C1C}">
                <a14:useLocalDpi xmlns:a14="http://schemas.microsoft.com/office/drawing/2010/main"/>
              </a:ext>
            </a:extLst>
          </a:blip>
          <a:stretch>
            <a:fillRect/>
          </a:stretch>
        </p:blipFill>
        <p:spPr>
          <a:xfrm>
            <a:off x="552080" y="4071919"/>
            <a:ext cx="3043473" cy="1775877"/>
          </a:xfrm>
          <a:prstGeom prst="rect">
            <a:avLst/>
          </a:prstGeom>
        </p:spPr>
      </p:pic>
      <p:sp>
        <p:nvSpPr>
          <p:cNvPr id="5" name="Cross 4">
            <a:extLst>
              <a:ext uri="{FF2B5EF4-FFF2-40B4-BE49-F238E27FC236}">
                <a16:creationId xmlns:a16="http://schemas.microsoft.com/office/drawing/2014/main" id="{799D78EE-4C5E-B943-AF3F-69739AEE8341}"/>
              </a:ext>
            </a:extLst>
          </p:cNvPr>
          <p:cNvSpPr>
            <a:spLocks/>
          </p:cNvSpPr>
          <p:nvPr/>
        </p:nvSpPr>
        <p:spPr>
          <a:xfrm rot="2700000">
            <a:off x="2248823" y="4301783"/>
            <a:ext cx="1440000" cy="1440000"/>
          </a:xfrm>
          <a:prstGeom prst="plus">
            <a:avLst>
              <a:gd name="adj" fmla="val 4582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19">
            <a:extLst>
              <a:ext uri="{FF2B5EF4-FFF2-40B4-BE49-F238E27FC236}">
                <a16:creationId xmlns:a16="http://schemas.microsoft.com/office/drawing/2014/main" id="{7680B1BF-2E05-2F43-B6EB-C1C45404C09B}"/>
              </a:ext>
            </a:extLst>
          </p:cNvPr>
          <p:cNvPicPr>
            <a:picLocks noChangeAspect="1"/>
          </p:cNvPicPr>
          <p:nvPr/>
        </p:nvPicPr>
        <p:blipFill rotWithShape="1">
          <a:blip r:embed="rId8"/>
          <a:srcRect l="28697" t="15044" r="19355" b="10926"/>
          <a:stretch/>
        </p:blipFill>
        <p:spPr>
          <a:xfrm>
            <a:off x="6235700" y="1701799"/>
            <a:ext cx="3949700" cy="3517901"/>
          </a:xfrm>
          <a:prstGeom prst="rect">
            <a:avLst/>
          </a:prstGeom>
        </p:spPr>
      </p:pic>
    </p:spTree>
    <p:extLst>
      <p:ext uri="{BB962C8B-B14F-4D97-AF65-F5344CB8AC3E}">
        <p14:creationId xmlns:p14="http://schemas.microsoft.com/office/powerpoint/2010/main" val="89695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Benodigde apparatuur voor de </a:t>
            </a:r>
            <a:r>
              <a:rPr lang="nl-NL" sz="2800" dirty="0" err="1">
                <a:solidFill>
                  <a:srgbClr val="00AFDB"/>
                </a:solidFill>
              </a:rPr>
              <a:t>herscanning</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0" name="Picture 9">
            <a:extLst>
              <a:ext uri="{FF2B5EF4-FFF2-40B4-BE49-F238E27FC236}">
                <a16:creationId xmlns:a16="http://schemas.microsoft.com/office/drawing/2014/main" id="{6BF0693D-B145-774A-9078-533C4260A7CA}"/>
              </a:ext>
            </a:extLst>
          </p:cNvPr>
          <p:cNvPicPr>
            <a:picLocks noChangeAspect="1"/>
          </p:cNvPicPr>
          <p:nvPr/>
        </p:nvPicPr>
        <p:blipFill>
          <a:blip r:embed="rId5"/>
          <a:stretch>
            <a:fillRect/>
          </a:stretch>
        </p:blipFill>
        <p:spPr>
          <a:xfrm>
            <a:off x="3854915" y="1545513"/>
            <a:ext cx="1440000" cy="1920000"/>
          </a:xfrm>
          <a:prstGeom prst="rect">
            <a:avLst/>
          </a:prstGeom>
        </p:spPr>
      </p:pic>
      <p:pic>
        <p:nvPicPr>
          <p:cNvPr id="19" name="Picture 18">
            <a:extLst>
              <a:ext uri="{FF2B5EF4-FFF2-40B4-BE49-F238E27FC236}">
                <a16:creationId xmlns:a16="http://schemas.microsoft.com/office/drawing/2014/main" id="{4ACB956F-E8FC-354B-A0A9-484838C527B6}"/>
              </a:ext>
            </a:extLst>
          </p:cNvPr>
          <p:cNvPicPr/>
          <p:nvPr/>
        </p:nvPicPr>
        <p:blipFill rotWithShape="1">
          <a:blip r:embed="rId6" cstate="print">
            <a:extLst>
              <a:ext uri="{28A0092B-C50C-407E-A947-70E740481C1C}">
                <a14:useLocalDpi xmlns:a14="http://schemas.microsoft.com/office/drawing/2010/main"/>
              </a:ext>
            </a:extLst>
          </a:blip>
          <a:srcRect r="43261"/>
          <a:stretch/>
        </p:blipFill>
        <p:spPr>
          <a:xfrm>
            <a:off x="1473145" y="4071919"/>
            <a:ext cx="1726841" cy="1775877"/>
          </a:xfrm>
          <a:prstGeom prst="rect">
            <a:avLst/>
          </a:prstGeom>
        </p:spPr>
      </p:pic>
      <p:pic>
        <p:nvPicPr>
          <p:cNvPr id="11" name="Picture 10">
            <a:extLst>
              <a:ext uri="{FF2B5EF4-FFF2-40B4-BE49-F238E27FC236}">
                <a16:creationId xmlns:a16="http://schemas.microsoft.com/office/drawing/2014/main" id="{978AE52A-CB62-8B4C-A165-67DAAC253DF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89388" y="1208538"/>
            <a:ext cx="3600000" cy="2700000"/>
          </a:xfrm>
          <a:prstGeom prst="rect">
            <a:avLst/>
          </a:prstGeom>
        </p:spPr>
      </p:pic>
      <p:pic>
        <p:nvPicPr>
          <p:cNvPr id="12" name="Picture 2" descr="page1image1814816">
            <a:extLst>
              <a:ext uri="{FF2B5EF4-FFF2-40B4-BE49-F238E27FC236}">
                <a16:creationId xmlns:a16="http://schemas.microsoft.com/office/drawing/2014/main" id="{417DE7DD-3D68-3543-844E-4C1FEE9928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8030" y="2028175"/>
            <a:ext cx="2390120" cy="285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349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a:t>
            </a:r>
            <a:r>
              <a:rPr lang="nl-NL" sz="2800" dirty="0" err="1">
                <a:solidFill>
                  <a:srgbClr val="00AFDB"/>
                </a:solidFill>
              </a:rPr>
              <a:t>herscanbureau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tx1"/>
                </a:solidFill>
              </a:rPr>
              <a:t>Open verzegelde envelop USB-sticks (2 stuks)</a:t>
            </a:r>
          </a:p>
          <a:p>
            <a:pPr marL="457200" indent="-457200">
              <a:lnSpc>
                <a:spcPct val="100000"/>
              </a:lnSpc>
              <a:spcBef>
                <a:spcPts val="400"/>
              </a:spcBef>
              <a:buFont typeface="+mj-lt"/>
              <a:buAutoNum type="arabicPeriod"/>
            </a:pPr>
            <a:r>
              <a:rPr lang="nl-NL" sz="2200" dirty="0">
                <a:solidFill>
                  <a:schemeClr val="tx1"/>
                </a:solidFill>
              </a:rPr>
              <a:t>Open verzegelde envelop </a:t>
            </a:r>
            <a:r>
              <a:rPr lang="nl-NL" sz="2200" dirty="0" err="1">
                <a:solidFill>
                  <a:schemeClr val="tx1"/>
                </a:solidFill>
              </a:rPr>
              <a:t>herscanbureau</a:t>
            </a:r>
            <a:r>
              <a:rPr lang="nl-NL" sz="2200" dirty="0">
                <a:solidFill>
                  <a:schemeClr val="tx1"/>
                </a:solidFill>
              </a:rPr>
              <a:t> code + wachtwoord</a:t>
            </a:r>
          </a:p>
          <a:p>
            <a:pPr marL="457200" indent="-457200">
              <a:lnSpc>
                <a:spcPct val="100000"/>
              </a:lnSpc>
              <a:spcBef>
                <a:spcPts val="400"/>
              </a:spcBef>
              <a:buFont typeface="+mj-lt"/>
              <a:buAutoNum type="arabicPeriod"/>
            </a:pPr>
            <a:r>
              <a:rPr lang="nl-NL" sz="2200" dirty="0">
                <a:solidFill>
                  <a:schemeClr val="tx1"/>
                </a:solidFill>
              </a:rPr>
              <a:t>Steek beide USB-sticks in het voorzitterssysteem</a:t>
            </a:r>
          </a:p>
          <a:p>
            <a:pPr marL="457200" indent="-457200">
              <a:lnSpc>
                <a:spcPct val="100000"/>
              </a:lnSpc>
              <a:spcBef>
                <a:spcPts val="400"/>
              </a:spcBef>
              <a:buFont typeface="+mj-lt"/>
              <a:buAutoNum type="arabicPeriod"/>
            </a:pPr>
            <a:r>
              <a:rPr lang="nl-NL" sz="2200" dirty="0" smtClean="0">
                <a:solidFill>
                  <a:schemeClr val="tx1"/>
                </a:solidFill>
              </a:rPr>
              <a:t>Start het </a:t>
            </a:r>
            <a:r>
              <a:rPr lang="nl-NL" sz="2200" dirty="0">
                <a:solidFill>
                  <a:schemeClr val="tx1"/>
                </a:solidFill>
              </a:rPr>
              <a:t>voorzitterssysteem op</a:t>
            </a:r>
          </a:p>
          <a:p>
            <a:pPr marL="457200" indent="-457200">
              <a:lnSpc>
                <a:spcPct val="100000"/>
              </a:lnSpc>
              <a:spcBef>
                <a:spcPts val="400"/>
              </a:spcBef>
              <a:buFont typeface="+mj-lt"/>
              <a:buAutoNum type="arabicPeriod"/>
            </a:pPr>
            <a:r>
              <a:rPr lang="nl-NL" sz="2200" dirty="0" err="1">
                <a:solidFill>
                  <a:schemeClr val="tx1"/>
                </a:solidFill>
              </a:rPr>
              <a:t>Herscanbureau</a:t>
            </a:r>
            <a:r>
              <a:rPr lang="nl-NL" sz="2200" dirty="0">
                <a:solidFill>
                  <a:schemeClr val="tx1"/>
                </a:solidFill>
              </a:rPr>
              <a:t> openen</a:t>
            </a:r>
          </a:p>
          <a:p>
            <a:pPr marL="457200" indent="-457200">
              <a:lnSpc>
                <a:spcPct val="100000"/>
              </a:lnSpc>
              <a:spcBef>
                <a:spcPts val="400"/>
              </a:spcBef>
              <a:buFont typeface="+mj-lt"/>
              <a:buAutoNum type="arabicPeriod"/>
            </a:pPr>
            <a:r>
              <a:rPr lang="nl-NL" sz="2200" dirty="0">
                <a:solidFill>
                  <a:schemeClr val="tx1"/>
                </a:solidFill>
              </a:rPr>
              <a:t>Voorzitters + bijzitters nemen positie in en de </a:t>
            </a:r>
            <a:r>
              <a:rPr lang="nl-NL" sz="2200" dirty="0" err="1">
                <a:solidFill>
                  <a:schemeClr val="tx1"/>
                </a:solidFill>
              </a:rPr>
              <a:t>herscanning</a:t>
            </a:r>
            <a:r>
              <a:rPr lang="nl-NL" sz="2200" dirty="0">
                <a:solidFill>
                  <a:schemeClr val="tx1"/>
                </a:solidFill>
              </a:rPr>
              <a:t> kan beginnen</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18129742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0" name="Picture 9">
            <a:extLst>
              <a:ext uri="{FF2B5EF4-FFF2-40B4-BE49-F238E27FC236}">
                <a16:creationId xmlns:a16="http://schemas.microsoft.com/office/drawing/2014/main" id="{EEB20592-E1F5-C042-A034-4DE87094C0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1455" y="1745504"/>
            <a:ext cx="5400000" cy="3374999"/>
          </a:xfrm>
          <a:prstGeom prst="rect">
            <a:avLst/>
          </a:prstGeom>
        </p:spPr>
      </p:pic>
    </p:spTree>
    <p:extLst>
      <p:ext uri="{BB962C8B-B14F-4D97-AF65-F5344CB8AC3E}">
        <p14:creationId xmlns:p14="http://schemas.microsoft.com/office/powerpoint/2010/main" val="3899836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8F1B3EE9-B491-8B44-9BBF-BE3F202504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3000" y="1844984"/>
            <a:ext cx="5400000" cy="3159686"/>
          </a:xfrm>
          <a:prstGeom prst="rect">
            <a:avLst/>
          </a:prstGeom>
        </p:spPr>
      </p:pic>
    </p:spTree>
    <p:extLst>
      <p:ext uri="{BB962C8B-B14F-4D97-AF65-F5344CB8AC3E}">
        <p14:creationId xmlns:p14="http://schemas.microsoft.com/office/powerpoint/2010/main" val="3539871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err="1">
                <a:solidFill>
                  <a:srgbClr val="00AFDB"/>
                </a:solidFill>
              </a:rPr>
              <a:t>Herscannen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tx1"/>
                </a:solidFill>
              </a:rPr>
              <a:t>Open verzegelde envelop/zak met stembiljetten</a:t>
            </a:r>
          </a:p>
          <a:p>
            <a:pPr marL="457200" indent="-457200">
              <a:lnSpc>
                <a:spcPct val="100000"/>
              </a:lnSpc>
              <a:spcBef>
                <a:spcPts val="400"/>
              </a:spcBef>
              <a:buFont typeface="+mj-lt"/>
              <a:buAutoNum type="arabicPeriod"/>
            </a:pPr>
            <a:r>
              <a:rPr lang="nl-NL" sz="2200" dirty="0">
                <a:solidFill>
                  <a:schemeClr val="tx1"/>
                </a:solidFill>
              </a:rPr>
              <a:t>Neem de stembiljetten eruit en bereid stapels voor</a:t>
            </a:r>
          </a:p>
          <a:p>
            <a:pPr marL="457200" indent="-457200">
              <a:lnSpc>
                <a:spcPct val="100000"/>
              </a:lnSpc>
              <a:spcBef>
                <a:spcPts val="400"/>
              </a:spcBef>
              <a:buFont typeface="+mj-lt"/>
              <a:buAutoNum type="arabicPeriod"/>
            </a:pPr>
            <a:r>
              <a:rPr lang="nl-NL" sz="2200" dirty="0">
                <a:solidFill>
                  <a:schemeClr val="tx1"/>
                </a:solidFill>
              </a:rPr>
              <a:t>Scan de QR-code van ieder stembiljet met de handscanner</a:t>
            </a:r>
          </a:p>
          <a:p>
            <a:pPr marL="457200" indent="-457200">
              <a:lnSpc>
                <a:spcPct val="100000"/>
              </a:lnSpc>
              <a:spcBef>
                <a:spcPts val="400"/>
              </a:spcBef>
              <a:buFont typeface="+mj-lt"/>
              <a:buAutoNum type="arabicPeriod"/>
            </a:pPr>
            <a:r>
              <a:rPr lang="nl-NL" sz="2200" dirty="0">
                <a:solidFill>
                  <a:schemeClr val="tx1"/>
                </a:solidFill>
              </a:rPr>
              <a:t>Werk alle stapels af</a:t>
            </a:r>
          </a:p>
          <a:p>
            <a:pPr marL="457200" indent="-457200">
              <a:lnSpc>
                <a:spcPct val="100000"/>
              </a:lnSpc>
              <a:spcBef>
                <a:spcPts val="400"/>
              </a:spcBef>
              <a:buFont typeface="+mj-lt"/>
              <a:buAutoNum type="arabicPeriod"/>
            </a:pPr>
            <a:r>
              <a:rPr lang="nl-NL" sz="2200" dirty="0">
                <a:solidFill>
                  <a:schemeClr val="tx1"/>
                </a:solidFill>
              </a:rPr>
              <a:t>Hertelling sluiten</a:t>
            </a:r>
          </a:p>
          <a:p>
            <a:pPr marL="457200" indent="-457200">
              <a:lnSpc>
                <a:spcPct val="100000"/>
              </a:lnSpc>
              <a:spcBef>
                <a:spcPts val="400"/>
              </a:spcBef>
              <a:buFont typeface="+mj-lt"/>
              <a:buAutoNum type="arabicPeriod"/>
            </a:pPr>
            <a:r>
              <a:rPr lang="nl-NL" sz="2200" dirty="0">
                <a:solidFill>
                  <a:schemeClr val="tx1"/>
                </a:solidFill>
              </a:rPr>
              <a:t>Kerncijferrapport afdrukken/ondertekenen (met stemcomputer)</a:t>
            </a:r>
          </a:p>
          <a:p>
            <a:pPr marL="457200" indent="-457200">
              <a:lnSpc>
                <a:spcPct val="100000"/>
              </a:lnSpc>
              <a:spcBef>
                <a:spcPts val="400"/>
              </a:spcBef>
              <a:buFont typeface="+mj-lt"/>
              <a:buAutoNum type="arabicPeriod"/>
            </a:pPr>
            <a:r>
              <a:rPr lang="nl-NL" sz="2200" dirty="0">
                <a:solidFill>
                  <a:schemeClr val="tx1"/>
                </a:solidFill>
              </a:rPr>
              <a:t>Afsluiten hertelbureau</a:t>
            </a:r>
          </a:p>
          <a:p>
            <a:pPr marL="457200" indent="-457200">
              <a:lnSpc>
                <a:spcPct val="100000"/>
              </a:lnSpc>
              <a:spcBef>
                <a:spcPts val="400"/>
              </a:spcBef>
              <a:buFont typeface="+mj-lt"/>
              <a:buAutoNum type="arabicPeriod"/>
            </a:pPr>
            <a:r>
              <a:rPr lang="nl-NL" sz="2200" dirty="0">
                <a:solidFill>
                  <a:schemeClr val="tx1"/>
                </a:solidFill>
              </a:rPr>
              <a:t>USB-sticks verwerken in Martine</a:t>
            </a:r>
          </a:p>
          <a:p>
            <a:pPr marL="0" indent="0">
              <a:lnSpc>
                <a:spcPct val="100000"/>
              </a:lnSpc>
              <a:spcBef>
                <a:spcPts val="400"/>
              </a:spcBef>
              <a:buNone/>
            </a:pPr>
            <a:endParaRPr lang="nl-NL" sz="2200" dirty="0">
              <a:solidFill>
                <a:schemeClr val="tx1"/>
              </a:solidFill>
            </a:endParaRP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420388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Geadviseerde opstelling generatie I</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grpSp>
        <p:nvGrpSpPr>
          <p:cNvPr id="5" name="Group 4">
            <a:extLst>
              <a:ext uri="{FF2B5EF4-FFF2-40B4-BE49-F238E27FC236}">
                <a16:creationId xmlns:a16="http://schemas.microsoft.com/office/drawing/2014/main" id="{495D52BC-9695-8A4E-BD8A-7072F4AA54D1}"/>
              </a:ext>
            </a:extLst>
          </p:cNvPr>
          <p:cNvGrpSpPr/>
          <p:nvPr/>
        </p:nvGrpSpPr>
        <p:grpSpPr>
          <a:xfrm>
            <a:off x="1655204" y="2460454"/>
            <a:ext cx="6300000" cy="3653835"/>
            <a:chOff x="1655204" y="2460454"/>
            <a:chExt cx="6300000" cy="3653835"/>
          </a:xfrm>
        </p:grpSpPr>
        <p:sp>
          <p:nvSpPr>
            <p:cNvPr id="7" name="Rectangle 6">
              <a:extLst>
                <a:ext uri="{FF2B5EF4-FFF2-40B4-BE49-F238E27FC236}">
                  <a16:creationId xmlns:a16="http://schemas.microsoft.com/office/drawing/2014/main" id="{A1D43E21-909E-E542-B8A4-5C7189F0E790}"/>
                </a:ext>
              </a:extLst>
            </p:cNvPr>
            <p:cNvSpPr>
              <a:spLocks noChangeAspect="1"/>
            </p:cNvSpPr>
            <p:nvPr/>
          </p:nvSpPr>
          <p:spPr>
            <a:xfrm>
              <a:off x="1655204" y="2460454"/>
              <a:ext cx="6300000" cy="3653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l 7">
              <a:extLst>
                <a:ext uri="{FF2B5EF4-FFF2-40B4-BE49-F238E27FC236}">
                  <a16:creationId xmlns:a16="http://schemas.microsoft.com/office/drawing/2014/main" id="{B4E29A60-9DAB-6542-8988-37B7343CC626}"/>
                </a:ext>
              </a:extLst>
            </p:cNvPr>
            <p:cNvSpPr>
              <a:spLocks/>
            </p:cNvSpPr>
            <p:nvPr/>
          </p:nvSpPr>
          <p:spPr>
            <a:xfrm>
              <a:off x="1772602" y="3720642"/>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 (staand)</a:t>
              </a:r>
            </a:p>
          </p:txBody>
        </p:sp>
        <p:sp>
          <p:nvSpPr>
            <p:cNvPr id="10" name="Oval 9">
              <a:extLst>
                <a:ext uri="{FF2B5EF4-FFF2-40B4-BE49-F238E27FC236}">
                  <a16:creationId xmlns:a16="http://schemas.microsoft.com/office/drawing/2014/main" id="{862FFA6A-E07C-5B4F-A7E7-04EEC7057941}"/>
                </a:ext>
              </a:extLst>
            </p:cNvPr>
            <p:cNvSpPr>
              <a:spLocks/>
            </p:cNvSpPr>
            <p:nvPr/>
          </p:nvSpPr>
          <p:spPr>
            <a:xfrm>
              <a:off x="6992056" y="3727164"/>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a:p>
              <a:pPr algn="ctr"/>
              <a:r>
                <a:rPr lang="nl-NL" sz="900" dirty="0">
                  <a:solidFill>
                    <a:schemeClr val="tx1"/>
                  </a:solidFill>
                </a:rPr>
                <a:t>(bij ingang)</a:t>
              </a:r>
            </a:p>
          </p:txBody>
        </p:sp>
        <p:sp>
          <p:nvSpPr>
            <p:cNvPr id="11" name="Oval 10">
              <a:extLst>
                <a:ext uri="{FF2B5EF4-FFF2-40B4-BE49-F238E27FC236}">
                  <a16:creationId xmlns:a16="http://schemas.microsoft.com/office/drawing/2014/main" id="{A5E45257-CC4B-944B-960C-97CB205A8436}"/>
                </a:ext>
              </a:extLst>
            </p:cNvPr>
            <p:cNvSpPr>
              <a:spLocks/>
            </p:cNvSpPr>
            <p:nvPr/>
          </p:nvSpPr>
          <p:spPr>
            <a:xfrm>
              <a:off x="2744158" y="5625179"/>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a:p>
              <a:pPr algn="ctr"/>
              <a:r>
                <a:rPr lang="nl-NL" sz="900" dirty="0">
                  <a:solidFill>
                    <a:schemeClr val="tx1"/>
                  </a:solidFill>
                </a:rPr>
                <a:t>(staand)</a:t>
              </a:r>
            </a:p>
          </p:txBody>
        </p:sp>
        <p:sp>
          <p:nvSpPr>
            <p:cNvPr id="12" name="Oval 11">
              <a:extLst>
                <a:ext uri="{FF2B5EF4-FFF2-40B4-BE49-F238E27FC236}">
                  <a16:creationId xmlns:a16="http://schemas.microsoft.com/office/drawing/2014/main" id="{FEE59A94-F4A2-BC4C-B0DF-993DB3A7A419}"/>
                </a:ext>
              </a:extLst>
            </p:cNvPr>
            <p:cNvSpPr>
              <a:spLocks/>
            </p:cNvSpPr>
            <p:nvPr/>
          </p:nvSpPr>
          <p:spPr>
            <a:xfrm>
              <a:off x="460866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secretaris</a:t>
              </a:r>
            </a:p>
          </p:txBody>
        </p:sp>
        <p:sp>
          <p:nvSpPr>
            <p:cNvPr id="13" name="Oval 12">
              <a:extLst>
                <a:ext uri="{FF2B5EF4-FFF2-40B4-BE49-F238E27FC236}">
                  <a16:creationId xmlns:a16="http://schemas.microsoft.com/office/drawing/2014/main" id="{DCD95AF4-2D84-E545-A1B1-8456222A9DBC}"/>
                </a:ext>
              </a:extLst>
            </p:cNvPr>
            <p:cNvSpPr>
              <a:spLocks/>
            </p:cNvSpPr>
            <p:nvPr/>
          </p:nvSpPr>
          <p:spPr>
            <a:xfrm>
              <a:off x="5540760" y="5628915"/>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p:txBody>
        </p:sp>
        <p:sp>
          <p:nvSpPr>
            <p:cNvPr id="14" name="Oval 13">
              <a:extLst>
                <a:ext uri="{FF2B5EF4-FFF2-40B4-BE49-F238E27FC236}">
                  <a16:creationId xmlns:a16="http://schemas.microsoft.com/office/drawing/2014/main" id="{9AF46344-B0FF-5B46-B552-1DACC29F8847}"/>
                </a:ext>
              </a:extLst>
            </p:cNvPr>
            <p:cNvSpPr>
              <a:spLocks/>
            </p:cNvSpPr>
            <p:nvPr/>
          </p:nvSpPr>
          <p:spPr>
            <a:xfrm>
              <a:off x="6514926" y="5623687"/>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p:txBody>
        </p:sp>
        <p:sp>
          <p:nvSpPr>
            <p:cNvPr id="15" name="TextBox 14">
              <a:extLst>
                <a:ext uri="{FF2B5EF4-FFF2-40B4-BE49-F238E27FC236}">
                  <a16:creationId xmlns:a16="http://schemas.microsoft.com/office/drawing/2014/main" id="{05783E83-1A86-E244-B341-8532312781E0}"/>
                </a:ext>
              </a:extLst>
            </p:cNvPr>
            <p:cNvSpPr txBox="1">
              <a:spLocks noChangeAspect="1"/>
            </p:cNvSpPr>
            <p:nvPr/>
          </p:nvSpPr>
          <p:spPr>
            <a:xfrm>
              <a:off x="2406616" y="2546002"/>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6" name="TextBox 15">
              <a:extLst>
                <a:ext uri="{FF2B5EF4-FFF2-40B4-BE49-F238E27FC236}">
                  <a16:creationId xmlns:a16="http://schemas.microsoft.com/office/drawing/2014/main" id="{030DBE5F-C6AD-B34A-B71E-D8C75C32B816}"/>
                </a:ext>
              </a:extLst>
            </p:cNvPr>
            <p:cNvSpPr txBox="1">
              <a:spLocks noChangeAspect="1"/>
            </p:cNvSpPr>
            <p:nvPr/>
          </p:nvSpPr>
          <p:spPr>
            <a:xfrm>
              <a:off x="3204180" y="2543392"/>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7" name="TextBox 16">
              <a:extLst>
                <a:ext uri="{FF2B5EF4-FFF2-40B4-BE49-F238E27FC236}">
                  <a16:creationId xmlns:a16="http://schemas.microsoft.com/office/drawing/2014/main" id="{0D44FD5D-26FE-9F44-A7D2-E42A556A6B15}"/>
                </a:ext>
              </a:extLst>
            </p:cNvPr>
            <p:cNvSpPr txBox="1">
              <a:spLocks noChangeAspect="1"/>
            </p:cNvSpPr>
            <p:nvPr/>
          </p:nvSpPr>
          <p:spPr>
            <a:xfrm>
              <a:off x="4009077"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8" name="TextBox 17">
              <a:extLst>
                <a:ext uri="{FF2B5EF4-FFF2-40B4-BE49-F238E27FC236}">
                  <a16:creationId xmlns:a16="http://schemas.microsoft.com/office/drawing/2014/main" id="{31B3720A-2FB8-B14B-8425-EC5B86E1F2A6}"/>
                </a:ext>
              </a:extLst>
            </p:cNvPr>
            <p:cNvSpPr txBox="1">
              <a:spLocks noChangeAspect="1"/>
            </p:cNvSpPr>
            <p:nvPr/>
          </p:nvSpPr>
          <p:spPr>
            <a:xfrm>
              <a:off x="4813974"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9" name="TextBox 18">
              <a:extLst>
                <a:ext uri="{FF2B5EF4-FFF2-40B4-BE49-F238E27FC236}">
                  <a16:creationId xmlns:a16="http://schemas.microsoft.com/office/drawing/2014/main" id="{0AEFEA7D-A852-E14B-8C91-CE4FA1DF07AB}"/>
                </a:ext>
              </a:extLst>
            </p:cNvPr>
            <p:cNvSpPr txBox="1">
              <a:spLocks noChangeAspect="1"/>
            </p:cNvSpPr>
            <p:nvPr/>
          </p:nvSpPr>
          <p:spPr>
            <a:xfrm>
              <a:off x="5618874"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20" name="TextBox 19">
              <a:extLst>
                <a:ext uri="{FF2B5EF4-FFF2-40B4-BE49-F238E27FC236}">
                  <a16:creationId xmlns:a16="http://schemas.microsoft.com/office/drawing/2014/main" id="{349CC19C-EB6F-F743-A971-C9B9A42E11A3}"/>
                </a:ext>
              </a:extLst>
            </p:cNvPr>
            <p:cNvSpPr txBox="1">
              <a:spLocks noChangeAspect="1"/>
            </p:cNvSpPr>
            <p:nvPr/>
          </p:nvSpPr>
          <p:spPr>
            <a:xfrm>
              <a:off x="6430294" y="2549915"/>
              <a:ext cx="765772" cy="765774"/>
            </a:xfrm>
            <a:prstGeom prst="rect">
              <a:avLst/>
            </a:prstGeom>
            <a:noFill/>
            <a:ln w="28575">
              <a:solidFill>
                <a:schemeClr val="accent2"/>
              </a:solidFill>
              <a:prstDash val="dash"/>
            </a:ln>
          </p:spPr>
          <p:txBody>
            <a:bodyPr wrap="none" rtlCol="0" anchor="ctr" anchorCtr="1">
              <a:noAutofit/>
            </a:bodyPr>
            <a:lstStyle/>
            <a:p>
              <a:r>
                <a:rPr lang="nl-NL" sz="1100" dirty="0">
                  <a:solidFill>
                    <a:schemeClr val="bg2">
                      <a:lumMod val="75000"/>
                    </a:schemeClr>
                  </a:solidFill>
                </a:rPr>
                <a:t>Stemhokje</a:t>
              </a:r>
            </a:p>
          </p:txBody>
        </p:sp>
        <p:sp>
          <p:nvSpPr>
            <p:cNvPr id="21" name="Oval 20">
              <a:extLst>
                <a:ext uri="{FF2B5EF4-FFF2-40B4-BE49-F238E27FC236}">
                  <a16:creationId xmlns:a16="http://schemas.microsoft.com/office/drawing/2014/main" id="{B59D3D82-D4D0-7349-980A-2F957F1C3532}"/>
                </a:ext>
              </a:extLst>
            </p:cNvPr>
            <p:cNvSpPr>
              <a:spLocks/>
            </p:cNvSpPr>
            <p:nvPr/>
          </p:nvSpPr>
          <p:spPr>
            <a:xfrm>
              <a:off x="3683098" y="5627700"/>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voorzitter</a:t>
              </a:r>
            </a:p>
          </p:txBody>
        </p:sp>
        <p:sp>
          <p:nvSpPr>
            <p:cNvPr id="22" name="TextBox 21">
              <a:extLst>
                <a:ext uri="{FF2B5EF4-FFF2-40B4-BE49-F238E27FC236}">
                  <a16:creationId xmlns:a16="http://schemas.microsoft.com/office/drawing/2014/main" id="{05C7A84B-FA31-4E40-BA20-876AD4701765}"/>
                </a:ext>
              </a:extLst>
            </p:cNvPr>
            <p:cNvSpPr txBox="1">
              <a:spLocks noChangeAspect="1"/>
            </p:cNvSpPr>
            <p:nvPr/>
          </p:nvSpPr>
          <p:spPr>
            <a:xfrm>
              <a:off x="3721637" y="4795430"/>
              <a:ext cx="3619501" cy="765774"/>
            </a:xfrm>
            <a:prstGeom prst="rect">
              <a:avLst/>
            </a:prstGeom>
            <a:noFill/>
            <a:ln w="28575">
              <a:solidFill>
                <a:schemeClr val="accent2"/>
              </a:solidFill>
            </a:ln>
          </p:spPr>
          <p:txBody>
            <a:bodyPr wrap="none" rtlCol="0" anchor="ctr" anchorCtr="1">
              <a:noAutofit/>
            </a:bodyPr>
            <a:lstStyle/>
            <a:p>
              <a:r>
                <a:rPr lang="nl-NL" sz="1100" dirty="0"/>
                <a:t>Tafel voor de leden van het stembureau</a:t>
              </a:r>
            </a:p>
          </p:txBody>
        </p:sp>
        <p:sp>
          <p:nvSpPr>
            <p:cNvPr id="23" name="TextBox 22">
              <a:extLst>
                <a:ext uri="{FF2B5EF4-FFF2-40B4-BE49-F238E27FC236}">
                  <a16:creationId xmlns:a16="http://schemas.microsoft.com/office/drawing/2014/main" id="{E5264EEA-F0C8-EA41-B266-83A081344F46}"/>
                </a:ext>
              </a:extLst>
            </p:cNvPr>
            <p:cNvSpPr txBox="1"/>
            <p:nvPr/>
          </p:nvSpPr>
          <p:spPr>
            <a:xfrm>
              <a:off x="3869353" y="5053902"/>
              <a:ext cx="437019" cy="224464"/>
            </a:xfrm>
            <a:prstGeom prst="rect">
              <a:avLst/>
            </a:prstGeom>
            <a:solidFill>
              <a:schemeClr val="bg2">
                <a:lumMod val="75000"/>
              </a:schemeClr>
            </a:solidFill>
          </p:spPr>
          <p:txBody>
            <a:bodyPr wrap="square" rtlCol="0" anchor="ctr" anchorCtr="1">
              <a:noAutofit/>
            </a:bodyPr>
            <a:lstStyle/>
            <a:p>
              <a:r>
                <a:rPr lang="nl-NL" sz="1200" dirty="0"/>
                <a:t>PM</a:t>
              </a:r>
            </a:p>
          </p:txBody>
        </p:sp>
        <p:sp>
          <p:nvSpPr>
            <p:cNvPr id="24" name="TextBox 23">
              <a:extLst>
                <a:ext uri="{FF2B5EF4-FFF2-40B4-BE49-F238E27FC236}">
                  <a16:creationId xmlns:a16="http://schemas.microsoft.com/office/drawing/2014/main" id="{52682687-F3C5-4D4C-B88A-8D46837A9339}"/>
                </a:ext>
              </a:extLst>
            </p:cNvPr>
            <p:cNvSpPr txBox="1">
              <a:spLocks noChangeAspect="1"/>
            </p:cNvSpPr>
            <p:nvPr/>
          </p:nvSpPr>
          <p:spPr>
            <a:xfrm>
              <a:off x="2604349" y="4795430"/>
              <a:ext cx="1006443" cy="516945"/>
            </a:xfrm>
            <a:prstGeom prst="rect">
              <a:avLst/>
            </a:prstGeom>
            <a:solidFill>
              <a:schemeClr val="bg2">
                <a:lumMod val="75000"/>
              </a:schemeClr>
            </a:solidFill>
          </p:spPr>
          <p:txBody>
            <a:bodyPr wrap="square" rtlCol="0" anchor="ctr" anchorCtr="1">
              <a:noAutofit/>
            </a:bodyPr>
            <a:lstStyle/>
            <a:p>
              <a:r>
                <a:rPr lang="nl-NL" sz="1200" dirty="0"/>
                <a:t>Stembus</a:t>
              </a:r>
            </a:p>
          </p:txBody>
        </p:sp>
      </p:grpSp>
      <p:pic>
        <p:nvPicPr>
          <p:cNvPr id="25" name="Picture 24">
            <a:extLst>
              <a:ext uri="{FF2B5EF4-FFF2-40B4-BE49-F238E27FC236}">
                <a16:creationId xmlns:a16="http://schemas.microsoft.com/office/drawing/2014/main" id="{CA53D892-BC9A-254D-BA57-0A10E65593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13180" y="1061562"/>
            <a:ext cx="1726706" cy="1295030"/>
          </a:xfrm>
          <a:prstGeom prst="rect">
            <a:avLst/>
          </a:prstGeom>
        </p:spPr>
      </p:pic>
    </p:spTree>
    <p:extLst>
      <p:ext uri="{BB962C8B-B14F-4D97-AF65-F5344CB8AC3E}">
        <p14:creationId xmlns:p14="http://schemas.microsoft.com/office/powerpoint/2010/main" val="25495080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err="1">
                <a:solidFill>
                  <a:srgbClr val="00AFDB"/>
                </a:solidFill>
              </a:rPr>
              <a:t>Herscannen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tx1"/>
                </a:solidFill>
              </a:rPr>
              <a:t>Open verzegelde envelop/zak met stembiljetten</a:t>
            </a:r>
          </a:p>
          <a:p>
            <a:pPr marL="457200" indent="-457200">
              <a:lnSpc>
                <a:spcPct val="100000"/>
              </a:lnSpc>
              <a:spcBef>
                <a:spcPts val="400"/>
              </a:spcBef>
              <a:buFont typeface="+mj-lt"/>
              <a:buAutoNum type="arabicPeriod"/>
            </a:pPr>
            <a:r>
              <a:rPr lang="nl-NL" sz="2200" dirty="0">
                <a:solidFill>
                  <a:schemeClr val="tx1"/>
                </a:solidFill>
              </a:rPr>
              <a:t>Neem de stembiljetten eruit en bereid stapels voor</a:t>
            </a:r>
          </a:p>
          <a:p>
            <a:pPr marL="457200" indent="-457200">
              <a:lnSpc>
                <a:spcPct val="100000"/>
              </a:lnSpc>
              <a:spcBef>
                <a:spcPts val="400"/>
              </a:spcBef>
              <a:buFont typeface="+mj-lt"/>
              <a:buAutoNum type="arabicPeriod"/>
            </a:pPr>
            <a:r>
              <a:rPr lang="nl-NL" sz="2200" dirty="0">
                <a:solidFill>
                  <a:schemeClr val="tx1"/>
                </a:solidFill>
              </a:rPr>
              <a:t>Scan de QR-code van ieder stembiljet met de handscanner</a:t>
            </a:r>
          </a:p>
          <a:p>
            <a:pPr marL="457200" indent="-457200">
              <a:lnSpc>
                <a:spcPct val="100000"/>
              </a:lnSpc>
              <a:spcBef>
                <a:spcPts val="400"/>
              </a:spcBef>
              <a:buFont typeface="+mj-lt"/>
              <a:buAutoNum type="arabicPeriod"/>
            </a:pPr>
            <a:r>
              <a:rPr lang="nl-NL" sz="2200" dirty="0">
                <a:solidFill>
                  <a:schemeClr val="tx1"/>
                </a:solidFill>
              </a:rPr>
              <a:t>Werk alle stapels af</a:t>
            </a:r>
          </a:p>
          <a:p>
            <a:pPr marL="457200" indent="-457200">
              <a:lnSpc>
                <a:spcPct val="100000"/>
              </a:lnSpc>
              <a:spcBef>
                <a:spcPts val="400"/>
              </a:spcBef>
              <a:buFont typeface="+mj-lt"/>
              <a:buAutoNum type="arabicPeriod"/>
            </a:pPr>
            <a:r>
              <a:rPr lang="nl-NL" sz="2200" dirty="0">
                <a:solidFill>
                  <a:schemeClr val="tx1"/>
                </a:solidFill>
              </a:rPr>
              <a:t>Hertelling sluiten</a:t>
            </a:r>
          </a:p>
          <a:p>
            <a:pPr marL="457200" indent="-457200">
              <a:lnSpc>
                <a:spcPct val="100000"/>
              </a:lnSpc>
              <a:spcBef>
                <a:spcPts val="400"/>
              </a:spcBef>
              <a:buFont typeface="+mj-lt"/>
              <a:buAutoNum type="arabicPeriod"/>
            </a:pPr>
            <a:r>
              <a:rPr lang="nl-NL" sz="2200" dirty="0">
                <a:solidFill>
                  <a:schemeClr val="tx1"/>
                </a:solidFill>
              </a:rPr>
              <a:t>Kerncijferrapport afdrukken/ondertekenen (met stemcomputer)</a:t>
            </a:r>
          </a:p>
          <a:p>
            <a:pPr marL="457200" indent="-457200">
              <a:lnSpc>
                <a:spcPct val="100000"/>
              </a:lnSpc>
              <a:spcBef>
                <a:spcPts val="400"/>
              </a:spcBef>
              <a:buFont typeface="+mj-lt"/>
              <a:buAutoNum type="arabicPeriod"/>
            </a:pPr>
            <a:r>
              <a:rPr lang="nl-NL" sz="2200" dirty="0">
                <a:solidFill>
                  <a:schemeClr val="tx1"/>
                </a:solidFill>
              </a:rPr>
              <a:t>Afsluiten hertelbureau</a:t>
            </a:r>
          </a:p>
          <a:p>
            <a:pPr marL="457200" indent="-457200">
              <a:lnSpc>
                <a:spcPct val="100000"/>
              </a:lnSpc>
              <a:spcBef>
                <a:spcPts val="400"/>
              </a:spcBef>
              <a:buFont typeface="+mj-lt"/>
              <a:buAutoNum type="arabicPeriod"/>
            </a:pPr>
            <a:r>
              <a:rPr lang="nl-NL" sz="2200" dirty="0">
                <a:solidFill>
                  <a:schemeClr val="tx1"/>
                </a:solidFill>
              </a:rPr>
              <a:t>USB-sticks verwerken in Martine</a:t>
            </a:r>
          </a:p>
          <a:p>
            <a:pPr marL="0" indent="0">
              <a:lnSpc>
                <a:spcPct val="100000"/>
              </a:lnSpc>
              <a:spcBef>
                <a:spcPts val="400"/>
              </a:spcBef>
              <a:buNone/>
            </a:pPr>
            <a:endParaRPr lang="nl-NL" sz="2200" dirty="0">
              <a:solidFill>
                <a:schemeClr val="tx1"/>
              </a:solidFill>
            </a:endParaRP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8" name="Picture 7" descr="/var/folders/hx/th5qcqf54cv3h33yhw418xnw0000gn/T/com.microsoft.Word/WebArchiveCopyPasteTempFiles/image2018-4-18_10-27-45.png?version=1&amp;modificationDate=1524065266000&amp;api=v2">
            <a:extLst>
              <a:ext uri="{FF2B5EF4-FFF2-40B4-BE49-F238E27FC236}">
                <a16:creationId xmlns:a16="http://schemas.microsoft.com/office/drawing/2014/main" id="{849F453D-963E-0045-BAD0-9C926F935A5F}"/>
              </a:ext>
            </a:extLst>
          </p:cNvPr>
          <p:cNvPicPr/>
          <p:nvPr/>
        </p:nvPicPr>
        <p:blipFill rotWithShape="1">
          <a:blip r:embed="rId6">
            <a:extLst>
              <a:ext uri="{28A0092B-C50C-407E-A947-70E740481C1C}">
                <a14:useLocalDpi xmlns:a14="http://schemas.microsoft.com/office/drawing/2010/main" val="0"/>
              </a:ext>
            </a:extLst>
          </a:blip>
          <a:srcRect t="13857"/>
          <a:stretch/>
        </p:blipFill>
        <p:spPr bwMode="auto">
          <a:xfrm>
            <a:off x="13646" y="347472"/>
            <a:ext cx="9545013" cy="6076957"/>
          </a:xfrm>
          <a:prstGeom prst="rect">
            <a:avLst/>
          </a:prstGeom>
          <a:noFill/>
        </p:spPr>
      </p:pic>
    </p:spTree>
    <p:extLst>
      <p:ext uri="{BB962C8B-B14F-4D97-AF65-F5344CB8AC3E}">
        <p14:creationId xmlns:p14="http://schemas.microsoft.com/office/powerpoint/2010/main" val="36488690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32368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Theoretisch deel</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Praktisch deel</a:t>
            </a:r>
          </a:p>
          <a:p>
            <a:pPr marL="342900" indent="-342900">
              <a:lnSpc>
                <a:spcPct val="150000"/>
              </a:lnSpc>
              <a:buClr>
                <a:schemeClr val="bg1"/>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Afsluitend deel</a:t>
            </a:r>
          </a:p>
        </p:txBody>
      </p:sp>
    </p:spTree>
    <p:extLst>
      <p:ext uri="{BB962C8B-B14F-4D97-AF65-F5344CB8AC3E}">
        <p14:creationId xmlns:p14="http://schemas.microsoft.com/office/powerpoint/2010/main" val="1101669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Oefenen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tx1"/>
                </a:solidFill>
              </a:rPr>
              <a:t>Installeren stembus en voorzitterssysteem</a:t>
            </a:r>
          </a:p>
          <a:p>
            <a:pPr marL="457200" indent="-457200">
              <a:lnSpc>
                <a:spcPct val="100000"/>
              </a:lnSpc>
              <a:spcBef>
                <a:spcPts val="400"/>
              </a:spcBef>
              <a:buFont typeface="+mj-lt"/>
              <a:buAutoNum type="arabicPeriod"/>
            </a:pPr>
            <a:r>
              <a:rPr lang="nl-NL" sz="2200" dirty="0">
                <a:solidFill>
                  <a:schemeClr val="tx1"/>
                </a:solidFill>
              </a:rPr>
              <a:t>Installeren stemcomputer</a:t>
            </a:r>
          </a:p>
          <a:p>
            <a:pPr marL="457200" indent="-457200">
              <a:lnSpc>
                <a:spcPct val="100000"/>
              </a:lnSpc>
              <a:spcBef>
                <a:spcPts val="400"/>
              </a:spcBef>
              <a:buFont typeface="+mj-lt"/>
              <a:buAutoNum type="arabicPeriod"/>
            </a:pPr>
            <a:r>
              <a:rPr lang="nl-NL" sz="2200" dirty="0">
                <a:solidFill>
                  <a:schemeClr val="tx1"/>
                </a:solidFill>
              </a:rPr>
              <a:t>Opstarten stembureau</a:t>
            </a:r>
          </a:p>
          <a:p>
            <a:pPr marL="457200" indent="-457200">
              <a:lnSpc>
                <a:spcPct val="100000"/>
              </a:lnSpc>
              <a:spcBef>
                <a:spcPts val="400"/>
              </a:spcBef>
              <a:buFont typeface="+mj-lt"/>
              <a:buAutoNum type="arabicPeriod"/>
            </a:pPr>
            <a:r>
              <a:rPr lang="nl-NL" sz="2200" dirty="0">
                <a:solidFill>
                  <a:schemeClr val="tx1"/>
                </a:solidFill>
              </a:rPr>
              <a:t>Kaarten activeren en stemmen</a:t>
            </a:r>
          </a:p>
          <a:p>
            <a:pPr marL="457200" indent="-457200">
              <a:lnSpc>
                <a:spcPct val="100000"/>
              </a:lnSpc>
              <a:spcBef>
                <a:spcPts val="400"/>
              </a:spcBef>
              <a:buFont typeface="+mj-lt"/>
              <a:buAutoNum type="arabicPeriod"/>
            </a:pPr>
            <a:r>
              <a:rPr lang="nl-NL" sz="2200" dirty="0">
                <a:solidFill>
                  <a:schemeClr val="tx1"/>
                </a:solidFill>
              </a:rPr>
              <a:t>USB stick veilig verwijderen</a:t>
            </a:r>
          </a:p>
          <a:p>
            <a:pPr marL="457200" indent="-457200">
              <a:lnSpc>
                <a:spcPct val="100000"/>
              </a:lnSpc>
              <a:spcBef>
                <a:spcPts val="400"/>
              </a:spcBef>
              <a:buFont typeface="+mj-lt"/>
              <a:buAutoNum type="arabicPeriod"/>
            </a:pPr>
            <a:r>
              <a:rPr lang="nl-NL" sz="2200" dirty="0">
                <a:solidFill>
                  <a:schemeClr val="tx1"/>
                </a:solidFill>
              </a:rPr>
              <a:t>Alarm veroorzaken en oplossen</a:t>
            </a:r>
          </a:p>
          <a:p>
            <a:pPr marL="457200" indent="-457200">
              <a:lnSpc>
                <a:spcPct val="100000"/>
              </a:lnSpc>
              <a:spcBef>
                <a:spcPts val="400"/>
              </a:spcBef>
              <a:buFont typeface="+mj-lt"/>
              <a:buAutoNum type="arabicPeriod"/>
            </a:pPr>
            <a:r>
              <a:rPr lang="nl-NL" sz="2200" dirty="0">
                <a:solidFill>
                  <a:schemeClr val="tx1"/>
                </a:solidFill>
              </a:rPr>
              <a:t>Stembureau afsluiten en kerncijferrapport afdrukken</a:t>
            </a:r>
          </a:p>
          <a:p>
            <a:pPr marL="0" indent="0">
              <a:lnSpc>
                <a:spcPct val="100000"/>
              </a:lnSpc>
              <a:spcBef>
                <a:spcPts val="400"/>
              </a:spcBef>
              <a:buNone/>
            </a:pPr>
            <a:endParaRPr lang="nl-NL" sz="2200" dirty="0">
              <a:solidFill>
                <a:schemeClr val="tx1"/>
              </a:solidFill>
            </a:endParaRP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11070039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18"/>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38972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Theoretisch deel</a:t>
            </a:r>
          </a:p>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Praktisch deel</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Afsluitend deel</a:t>
            </a:r>
          </a:p>
        </p:txBody>
      </p:sp>
    </p:spTree>
    <p:extLst>
      <p:ext uri="{BB962C8B-B14F-4D97-AF65-F5344CB8AC3E}">
        <p14:creationId xmlns:p14="http://schemas.microsoft.com/office/powerpoint/2010/main" val="17217533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Doelstellingen van de training</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Van elk onderdeel van het stemsysteem weten waarvoor het dient</a:t>
            </a:r>
          </a:p>
          <a:p>
            <a:pPr>
              <a:lnSpc>
                <a:spcPct val="150000"/>
              </a:lnSpc>
              <a:buFont typeface="Wingdings" pitchFamily="2" charset="2"/>
              <a:buChar char="§"/>
            </a:pPr>
            <a:r>
              <a:rPr lang="nl-NL" sz="2200" dirty="0">
                <a:solidFill>
                  <a:schemeClr val="tx1"/>
                </a:solidFill>
              </a:rPr>
              <a:t>Stembureaus inrichten en stemsystemen correct installeren</a:t>
            </a:r>
          </a:p>
          <a:p>
            <a:pPr>
              <a:lnSpc>
                <a:spcPct val="150000"/>
              </a:lnSpc>
              <a:buFont typeface="Wingdings" pitchFamily="2" charset="2"/>
              <a:buChar char="§"/>
            </a:pPr>
            <a:r>
              <a:rPr lang="nl-NL" sz="2200" dirty="0">
                <a:solidFill>
                  <a:schemeClr val="tx1"/>
                </a:solidFill>
              </a:rPr>
              <a:t>Proces van opstarten tot en met afsluiten beheersen</a:t>
            </a:r>
          </a:p>
          <a:p>
            <a:pPr>
              <a:lnSpc>
                <a:spcPct val="150000"/>
              </a:lnSpc>
              <a:buFont typeface="Wingdings" pitchFamily="2" charset="2"/>
              <a:buChar char="§"/>
            </a:pPr>
            <a:r>
              <a:rPr lang="nl-NL" sz="2200" dirty="0">
                <a:solidFill>
                  <a:schemeClr val="tx1"/>
                </a:solidFill>
              </a:rPr>
              <a:t>Weten wat te doen bij problemen en incidenten</a:t>
            </a:r>
          </a:p>
          <a:p>
            <a:pPr>
              <a:lnSpc>
                <a:spcPct val="150000"/>
              </a:lnSpc>
              <a:buFont typeface="Wingdings" pitchFamily="2" charset="2"/>
              <a:buChar char="§"/>
            </a:pPr>
            <a:r>
              <a:rPr lang="nl-NL" sz="2200" dirty="0">
                <a:solidFill>
                  <a:schemeClr val="tx1"/>
                </a:solidFill>
              </a:rPr>
              <a:t>Weten hoe het hoofdbureau te ondersteunen bij hertellen</a:t>
            </a:r>
          </a:p>
          <a:p>
            <a:pPr>
              <a:lnSpc>
                <a:spcPct val="150000"/>
              </a:lnSpc>
              <a:buFont typeface="Wingdings" pitchFamily="2" charset="2"/>
              <a:buChar char="§"/>
            </a:pPr>
            <a:r>
              <a:rPr lang="nl-NL" sz="2200" dirty="0">
                <a:solidFill>
                  <a:schemeClr val="tx1"/>
                </a:solidFill>
              </a:rPr>
              <a:t>Kennis en vertrouwen ontwikkelen om zelf voorzitters op te leiden</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spTree>
    <p:extLst>
      <p:ext uri="{BB962C8B-B14F-4D97-AF65-F5344CB8AC3E}">
        <p14:creationId xmlns:p14="http://schemas.microsoft.com/office/powerpoint/2010/main" val="15314536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18"/>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Documentatie</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342900" indent="-342900">
              <a:buClr>
                <a:schemeClr val="tx1">
                  <a:lumMod val="65000"/>
                  <a:lumOff val="35000"/>
                </a:schemeClr>
              </a:buClr>
              <a:buFont typeface="Wingdings" panose="05000000000000000000" pitchFamily="2" charset="2"/>
              <a:buChar char="§"/>
            </a:pPr>
            <a:endParaRPr lang="nl-NL" sz="2400" dirty="0">
              <a:solidFill>
                <a:schemeClr val="tx1">
                  <a:lumMod val="75000"/>
                  <a:lumOff val="25000"/>
                </a:schemeClr>
              </a:solidFill>
              <a:ea typeface="Open Sans Light" charset="0"/>
              <a:cs typeface="Open Sans Light" charset="0"/>
            </a:endParaRPr>
          </a:p>
          <a:p>
            <a:pPr marL="342900" indent="-342900">
              <a:buClr>
                <a:schemeClr val="tx1">
                  <a:lumMod val="65000"/>
                  <a:lumOff val="35000"/>
                </a:schemeClr>
              </a:buClr>
              <a:buFont typeface="Wingdings" panose="05000000000000000000" pitchFamily="2" charset="2"/>
              <a:buChar char="§"/>
            </a:pPr>
            <a:r>
              <a:rPr lang="nl-NL" sz="2400" dirty="0">
                <a:solidFill>
                  <a:schemeClr val="tx1">
                    <a:lumMod val="75000"/>
                    <a:lumOff val="25000"/>
                  </a:schemeClr>
                </a:solidFill>
                <a:ea typeface="Open Sans Light" charset="0"/>
                <a:cs typeface="Open Sans Light" charset="0"/>
              </a:rPr>
              <a:t>Oefensoftware beknopte handleiding voorzitter </a:t>
            </a:r>
            <a:r>
              <a:rPr lang="nl-NL" sz="2400" dirty="0" smtClean="0">
                <a:solidFill>
                  <a:schemeClr val="tx1">
                    <a:lumMod val="75000"/>
                    <a:lumOff val="25000"/>
                  </a:schemeClr>
                </a:solidFill>
                <a:ea typeface="Open Sans Light" charset="0"/>
                <a:cs typeface="Open Sans Light" charset="0"/>
              </a:rPr>
              <a:t>A4</a:t>
            </a:r>
            <a:endParaRPr lang="nl-NL" sz="2400" dirty="0">
              <a:solidFill>
                <a:schemeClr val="tx1">
                  <a:lumMod val="75000"/>
                  <a:lumOff val="25000"/>
                </a:schemeClr>
              </a:solidFill>
              <a:ea typeface="Open Sans Light" charset="0"/>
              <a:cs typeface="Open Sans Light" charset="0"/>
            </a:endParaRPr>
          </a:p>
          <a:p>
            <a:pPr marL="342900" indent="-342900">
              <a:buClr>
                <a:schemeClr val="tx1">
                  <a:lumMod val="65000"/>
                  <a:lumOff val="35000"/>
                </a:schemeClr>
              </a:buClr>
              <a:buFont typeface="Wingdings" panose="05000000000000000000" pitchFamily="2" charset="2"/>
              <a:buChar char="§"/>
            </a:pPr>
            <a:r>
              <a:rPr lang="nl-NL" sz="2400" dirty="0">
                <a:solidFill>
                  <a:schemeClr val="tx1">
                    <a:lumMod val="75000"/>
                    <a:lumOff val="25000"/>
                  </a:schemeClr>
                </a:solidFill>
                <a:ea typeface="Open Sans Light" charset="0"/>
                <a:cs typeface="Open Sans Light" charset="0"/>
              </a:rPr>
              <a:t>Oefensoftware burger installatie stappenplan stemcomputer A4</a:t>
            </a:r>
          </a:p>
          <a:p>
            <a:pPr marL="342900" indent="-342900">
              <a:buClr>
                <a:schemeClr val="tx1">
                  <a:lumMod val="65000"/>
                  <a:lumOff val="35000"/>
                </a:schemeClr>
              </a:buClr>
              <a:buFont typeface="Wingdings" panose="05000000000000000000" pitchFamily="2" charset="2"/>
              <a:buChar char="§"/>
            </a:pPr>
            <a:r>
              <a:rPr lang="nl-NL" sz="2400" dirty="0" smtClean="0">
                <a:solidFill>
                  <a:schemeClr val="tx1">
                    <a:lumMod val="75000"/>
                    <a:lumOff val="25000"/>
                  </a:schemeClr>
                </a:solidFill>
                <a:ea typeface="Open Sans Light" charset="0"/>
                <a:cs typeface="Open Sans Light" charset="0"/>
              </a:rPr>
              <a:t>Voorzittershandleiding – uitgebreide versie</a:t>
            </a:r>
            <a:endParaRPr lang="nl-NL" sz="2400" dirty="0">
              <a:solidFill>
                <a:schemeClr val="tx1">
                  <a:lumMod val="75000"/>
                  <a:lumOff val="25000"/>
                </a:schemeClr>
              </a:solidFill>
              <a:ea typeface="Open Sans Light" charset="0"/>
              <a:cs typeface="Open Sans Light" charset="0"/>
            </a:endParaRPr>
          </a:p>
          <a:p>
            <a:pPr marL="342900" indent="-342900">
              <a:buClr>
                <a:schemeClr val="tx1">
                  <a:lumMod val="65000"/>
                  <a:lumOff val="35000"/>
                </a:schemeClr>
              </a:buClr>
              <a:buFont typeface="Wingdings" panose="05000000000000000000" pitchFamily="2" charset="2"/>
              <a:buChar char="§"/>
            </a:pPr>
            <a:r>
              <a:rPr lang="nl-NL" sz="2400" dirty="0">
                <a:solidFill>
                  <a:schemeClr val="tx1">
                    <a:lumMod val="75000"/>
                    <a:lumOff val="25000"/>
                  </a:schemeClr>
                </a:solidFill>
                <a:ea typeface="Open Sans Light" charset="0"/>
                <a:cs typeface="Open Sans Light" charset="0"/>
              </a:rPr>
              <a:t>Voorzittershandleiding A3</a:t>
            </a:r>
          </a:p>
          <a:p>
            <a:pPr marL="342900" indent="-342900">
              <a:buClr>
                <a:schemeClr val="tx1">
                  <a:lumMod val="65000"/>
                  <a:lumOff val="35000"/>
                </a:schemeClr>
              </a:buClr>
              <a:buFont typeface="Wingdings" panose="05000000000000000000" pitchFamily="2" charset="2"/>
              <a:buChar char="§"/>
            </a:pPr>
            <a:r>
              <a:rPr lang="nl-NL" sz="2400" dirty="0">
                <a:solidFill>
                  <a:schemeClr val="tx1">
                    <a:lumMod val="75000"/>
                    <a:lumOff val="25000"/>
                  </a:schemeClr>
                </a:solidFill>
                <a:ea typeface="Open Sans Light" charset="0"/>
                <a:cs typeface="Open Sans Light" charset="0"/>
              </a:rPr>
              <a:t>Training slides voorzitter</a:t>
            </a:r>
          </a:p>
          <a:p>
            <a:pPr marL="0" indent="0">
              <a:buClr>
                <a:schemeClr val="tx1">
                  <a:lumMod val="65000"/>
                  <a:lumOff val="35000"/>
                </a:schemeClr>
              </a:buClr>
              <a:buNone/>
            </a:pPr>
            <a:endParaRPr lang="nl-NL" sz="2400" dirty="0">
              <a:solidFill>
                <a:schemeClr val="tx1">
                  <a:lumMod val="75000"/>
                  <a:lumOff val="25000"/>
                </a:schemeClr>
              </a:solidFill>
              <a:ea typeface="Open Sans Light" charset="0"/>
              <a:cs typeface="Open Sans Light" charset="0"/>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32041741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Contact</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buFont typeface="Wingdings" pitchFamily="2" charset="2"/>
              <a:buChar char="§"/>
            </a:pPr>
            <a:r>
              <a:rPr lang="nl-NL" sz="2200" dirty="0"/>
              <a:t>Smartmatic</a:t>
            </a:r>
          </a:p>
          <a:p>
            <a:pPr marL="457200" lvl="1" indent="0">
              <a:buNone/>
            </a:pPr>
            <a:r>
              <a:rPr lang="en-US" sz="2200" dirty="0"/>
              <a:t>+32 (0)2 511 78 71</a:t>
            </a:r>
          </a:p>
          <a:p>
            <a:pPr marL="457200" lvl="1" indent="0">
              <a:buNone/>
            </a:pPr>
            <a:r>
              <a:rPr lang="en-US" sz="2200" dirty="0">
                <a:hlinkClick r:id="rId4"/>
              </a:rPr>
              <a:t>Belgium.vote@smartmatic.com</a:t>
            </a:r>
            <a:endParaRPr lang="en-US" sz="2200" dirty="0"/>
          </a:p>
          <a:p>
            <a:pPr marL="457200" lvl="1" indent="0">
              <a:buNone/>
            </a:pPr>
            <a:endParaRPr lang="en-US" sz="2200" dirty="0"/>
          </a:p>
          <a:p>
            <a:pPr marL="457200" lvl="1" indent="0">
              <a:buNone/>
            </a:pPr>
            <a:endParaRPr lang="nl-NL" sz="2200" dirty="0"/>
          </a:p>
          <a:p>
            <a:pPr>
              <a:buFont typeface="Wingdings" pitchFamily="2" charset="2"/>
              <a:buChar char="§"/>
            </a:pPr>
            <a:r>
              <a:rPr lang="nl-NL" sz="2200" dirty="0"/>
              <a:t>Diebold Nixdorf</a:t>
            </a:r>
          </a:p>
          <a:p>
            <a:pPr marL="457200" lvl="1" indent="0">
              <a:buNone/>
            </a:pPr>
            <a:r>
              <a:rPr lang="en-US" sz="2200" dirty="0"/>
              <a:t>+32 (0)800 35703  </a:t>
            </a:r>
            <a:r>
              <a:rPr lang="nl-NL" sz="2200" dirty="0"/>
              <a:t>Technische helpdesk</a:t>
            </a:r>
          </a:p>
          <a:p>
            <a:pPr marL="457200" lvl="1" indent="0">
              <a:buNone/>
            </a:pPr>
            <a:r>
              <a:rPr lang="nl-NL" sz="2200" dirty="0">
                <a:hlinkClick r:id="rId5"/>
              </a:rPr>
              <a:t>Bevoting.sd-be@dieboldnixdorf.com</a:t>
            </a:r>
            <a:endParaRPr lang="nl-NL" sz="2200" dirty="0"/>
          </a:p>
          <a:p>
            <a:pPr marL="457200" lvl="1" indent="0">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6"/>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1902869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5" name="TextBox 4"/>
          <p:cNvSpPr txBox="1"/>
          <p:nvPr/>
        </p:nvSpPr>
        <p:spPr>
          <a:xfrm>
            <a:off x="2797628" y="2632117"/>
            <a:ext cx="4310743" cy="1287404"/>
          </a:xfrm>
          <a:prstGeom prst="rect">
            <a:avLst/>
          </a:prstGeom>
          <a:noFill/>
        </p:spPr>
        <p:txBody>
          <a:bodyPr wrap="square" rtlCol="0">
            <a:spAutoFit/>
          </a:bodyPr>
          <a:lstStyle/>
          <a:p>
            <a:pPr algn="ctr"/>
            <a:r>
              <a:rPr lang="es-ES" sz="4000" dirty="0" err="1">
                <a:solidFill>
                  <a:srgbClr val="00AFDB"/>
                </a:solidFill>
                <a:latin typeface="Calibri" charset="0"/>
                <a:ea typeface="Calibri" charset="0"/>
                <a:cs typeface="Calibri" charset="0"/>
              </a:rPr>
              <a:t>Thank</a:t>
            </a:r>
            <a:r>
              <a:rPr lang="es-ES" sz="4000" dirty="0">
                <a:solidFill>
                  <a:srgbClr val="00AFDB"/>
                </a:solidFill>
                <a:latin typeface="Calibri" charset="0"/>
                <a:ea typeface="Calibri" charset="0"/>
                <a:cs typeface="Calibri" charset="0"/>
              </a:rPr>
              <a:t> </a:t>
            </a:r>
            <a:r>
              <a:rPr lang="es-ES" sz="4000" dirty="0" err="1">
                <a:solidFill>
                  <a:srgbClr val="00AFDB"/>
                </a:solidFill>
                <a:latin typeface="Calibri" charset="0"/>
                <a:ea typeface="Calibri" charset="0"/>
                <a:cs typeface="Calibri" charset="0"/>
              </a:rPr>
              <a:t>You</a:t>
            </a:r>
            <a:endParaRPr lang="es-ES" sz="4000" dirty="0">
              <a:solidFill>
                <a:srgbClr val="00AFDB"/>
              </a:solidFill>
              <a:latin typeface="Calibri" charset="0"/>
              <a:ea typeface="Calibri" charset="0"/>
              <a:cs typeface="Calibri" charset="0"/>
            </a:endParaRPr>
          </a:p>
          <a:p>
            <a:pPr algn="ctr">
              <a:lnSpc>
                <a:spcPct val="150000"/>
              </a:lnSpc>
            </a:pPr>
            <a:r>
              <a:rPr lang="en-US" sz="2800" dirty="0">
                <a:solidFill>
                  <a:schemeClr val="bg1"/>
                </a:solidFill>
                <a:latin typeface="+mj-lt"/>
                <a:ea typeface="Open Sans Light" charset="0"/>
                <a:cs typeface="Open Sans Light" charset="0"/>
              </a:rPr>
              <a:t>Q&amp;A</a:t>
            </a:r>
          </a:p>
        </p:txBody>
      </p:sp>
    </p:spTree>
    <p:extLst>
      <p:ext uri="{BB962C8B-B14F-4D97-AF65-F5344CB8AC3E}">
        <p14:creationId xmlns:p14="http://schemas.microsoft.com/office/powerpoint/2010/main" val="7840611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Evaluatie</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342900" indent="-342900">
              <a:buClr>
                <a:schemeClr val="tx1">
                  <a:lumMod val="65000"/>
                  <a:lumOff val="35000"/>
                </a:schemeClr>
              </a:buClr>
              <a:buFont typeface="Wingdings" panose="05000000000000000000" pitchFamily="2" charset="2"/>
              <a:buChar char="§"/>
            </a:pPr>
            <a:r>
              <a:rPr lang="nl-NL" sz="2400" dirty="0">
                <a:solidFill>
                  <a:schemeClr val="tx1">
                    <a:lumMod val="75000"/>
                    <a:lumOff val="25000"/>
                  </a:schemeClr>
                </a:solidFill>
                <a:ea typeface="Open Sans Light" charset="0"/>
                <a:cs typeface="Open Sans Light" charset="0"/>
              </a:rPr>
              <a:t>Verbeterpunten</a:t>
            </a:r>
          </a:p>
          <a:p>
            <a:pPr>
              <a:buClr>
                <a:schemeClr val="tx1">
                  <a:lumMod val="65000"/>
                  <a:lumOff val="35000"/>
                </a:schemeClr>
              </a:buClr>
            </a:pPr>
            <a:endParaRPr lang="nl-NL" sz="2400" dirty="0">
              <a:solidFill>
                <a:schemeClr val="tx1">
                  <a:lumMod val="75000"/>
                  <a:lumOff val="25000"/>
                </a:schemeClr>
              </a:solidFill>
              <a:ea typeface="Open Sans Light" charset="0"/>
              <a:cs typeface="Open Sans Light" charset="0"/>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273710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stemsysteem</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In het stemhokje</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26" name="Picture 25">
            <a:extLst>
              <a:ext uri="{FF2B5EF4-FFF2-40B4-BE49-F238E27FC236}">
                <a16:creationId xmlns:a16="http://schemas.microsoft.com/office/drawing/2014/main" id="{3284810E-94C9-FA49-8FE1-427B2024446A}"/>
              </a:ext>
            </a:extLst>
          </p:cNvPr>
          <p:cNvPicPr>
            <a:picLocks noChangeAspect="1"/>
          </p:cNvPicPr>
          <p:nvPr/>
        </p:nvPicPr>
        <p:blipFill rotWithShape="1">
          <a:blip r:embed="rId3"/>
          <a:srcRect l="29152" r="29017"/>
          <a:stretch/>
        </p:blipFill>
        <p:spPr>
          <a:xfrm>
            <a:off x="4134678" y="1053000"/>
            <a:ext cx="3180522" cy="4752000"/>
          </a:xfrm>
          <a:prstGeom prst="rect">
            <a:avLst/>
          </a:prstGeom>
        </p:spPr>
      </p:pic>
      <p:pic>
        <p:nvPicPr>
          <p:cNvPr id="28" name="Picture 27">
            <a:extLst>
              <a:ext uri="{FF2B5EF4-FFF2-40B4-BE49-F238E27FC236}">
                <a16:creationId xmlns:a16="http://schemas.microsoft.com/office/drawing/2014/main" id="{9E2F71F3-3553-BE48-9761-7D493373EDC7}"/>
              </a:ext>
            </a:extLst>
          </p:cNvPr>
          <p:cNvPicPr>
            <a:picLocks noChangeAspect="1"/>
          </p:cNvPicPr>
          <p:nvPr/>
        </p:nvPicPr>
        <p:blipFill>
          <a:blip r:embed="rId4"/>
          <a:stretch>
            <a:fillRect/>
          </a:stretch>
        </p:blipFill>
        <p:spPr>
          <a:xfrm>
            <a:off x="1520687" y="3882887"/>
            <a:ext cx="1440000" cy="1080000"/>
          </a:xfrm>
          <a:prstGeom prst="rect">
            <a:avLst/>
          </a:prstGeom>
        </p:spPr>
      </p:pic>
    </p:spTree>
    <p:extLst>
      <p:ext uri="{BB962C8B-B14F-4D97-AF65-F5344CB8AC3E}">
        <p14:creationId xmlns:p14="http://schemas.microsoft.com/office/powerpoint/2010/main" val="3545701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In het stemhokje</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6" name="Picture 2" descr="page1image1814816">
            <a:extLst>
              <a:ext uri="{FF2B5EF4-FFF2-40B4-BE49-F238E27FC236}">
                <a16:creationId xmlns:a16="http://schemas.microsoft.com/office/drawing/2014/main" id="{CD0C2483-3BE5-194B-B3BA-A3010D80B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175" y="2534418"/>
            <a:ext cx="2390120" cy="2854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1DEB71-155A-1B44-A044-966B5F064685}"/>
              </a:ext>
            </a:extLst>
          </p:cNvPr>
          <p:cNvPicPr>
            <a:picLocks noChangeAspect="1"/>
          </p:cNvPicPr>
          <p:nvPr/>
        </p:nvPicPr>
        <p:blipFill>
          <a:blip r:embed="rId4"/>
          <a:stretch>
            <a:fillRect/>
          </a:stretch>
        </p:blipFill>
        <p:spPr>
          <a:xfrm>
            <a:off x="1520687" y="3882887"/>
            <a:ext cx="1440000" cy="1080000"/>
          </a:xfrm>
          <a:prstGeom prst="rect">
            <a:avLst/>
          </a:prstGeom>
        </p:spPr>
      </p:pic>
    </p:spTree>
    <p:extLst>
      <p:ext uri="{BB962C8B-B14F-4D97-AF65-F5344CB8AC3E}">
        <p14:creationId xmlns:p14="http://schemas.microsoft.com/office/powerpoint/2010/main" val="3583368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In één stemhokje</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0" name="Picture 9">
            <a:extLst>
              <a:ext uri="{FF2B5EF4-FFF2-40B4-BE49-F238E27FC236}">
                <a16:creationId xmlns:a16="http://schemas.microsoft.com/office/drawing/2014/main" id="{AEFC5F74-98E0-984F-8ACE-23CC7686E435}"/>
              </a:ext>
            </a:extLst>
          </p:cNvPr>
          <p:cNvPicPr>
            <a:picLocks noChangeAspect="1"/>
          </p:cNvPicPr>
          <p:nvPr/>
        </p:nvPicPr>
        <p:blipFill>
          <a:blip r:embed="rId3"/>
          <a:stretch>
            <a:fillRect/>
          </a:stretch>
        </p:blipFill>
        <p:spPr>
          <a:xfrm>
            <a:off x="3513000" y="2319132"/>
            <a:ext cx="2880000" cy="3840000"/>
          </a:xfrm>
          <a:prstGeom prst="rect">
            <a:avLst/>
          </a:prstGeom>
        </p:spPr>
      </p:pic>
    </p:spTree>
    <p:extLst>
      <p:ext uri="{BB962C8B-B14F-4D97-AF65-F5344CB8AC3E}">
        <p14:creationId xmlns:p14="http://schemas.microsoft.com/office/powerpoint/2010/main" val="1367693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stemsysteem</a:t>
            </a:r>
          </a:p>
        </p:txBody>
      </p:sp>
      <p:pic>
        <p:nvPicPr>
          <p:cNvPr id="8" name="Picture 7">
            <a:extLst>
              <a:ext uri="{FF2B5EF4-FFF2-40B4-BE49-F238E27FC236}">
                <a16:creationId xmlns:a16="http://schemas.microsoft.com/office/drawing/2014/main" id="{422FC37A-6DA1-C041-BA38-8887BDF2A4ED}"/>
              </a:ext>
            </a:extLst>
          </p:cNvPr>
          <p:cNvPicPr>
            <a:picLocks noChangeAspect="1"/>
          </p:cNvPicPr>
          <p:nvPr/>
        </p:nvPicPr>
        <p:blipFill rotWithShape="1">
          <a:blip r:embed="rId3">
            <a:extLst>
              <a:ext uri="{28A0092B-C50C-407E-A947-70E740481C1C}">
                <a14:useLocalDpi xmlns:a14="http://schemas.microsoft.com/office/drawing/2010/main" val="0"/>
              </a:ext>
            </a:extLst>
          </a:blip>
          <a:srcRect l="20666" r="18148"/>
          <a:stretch/>
        </p:blipFill>
        <p:spPr>
          <a:xfrm>
            <a:off x="1245000" y="1788992"/>
            <a:ext cx="3689634" cy="3556075"/>
          </a:xfrm>
          <a:prstGeom prst="rect">
            <a:avLst/>
          </a:prstGeom>
        </p:spPr>
      </p:pic>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Op de tafel van de voorzitter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6" name="Picture 5">
            <a:extLst>
              <a:ext uri="{FF2B5EF4-FFF2-40B4-BE49-F238E27FC236}">
                <a16:creationId xmlns:a16="http://schemas.microsoft.com/office/drawing/2014/main" id="{4C3AD79F-5EC5-054F-918C-A279EF7E45A3}"/>
              </a:ext>
            </a:extLst>
          </p:cNvPr>
          <p:cNvPicPr>
            <a:picLocks noChangeAspect="1"/>
          </p:cNvPicPr>
          <p:nvPr/>
        </p:nvPicPr>
        <p:blipFill>
          <a:blip r:embed="rId4"/>
          <a:stretch>
            <a:fillRect/>
          </a:stretch>
        </p:blipFill>
        <p:spPr>
          <a:xfrm>
            <a:off x="4388616" y="4791313"/>
            <a:ext cx="720000" cy="114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7347938C-F776-8C41-B0F3-5AE6239E20F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8616" y="2350033"/>
            <a:ext cx="3993379" cy="2995034"/>
          </a:xfrm>
          <a:prstGeom prst="rect">
            <a:avLst/>
          </a:prstGeom>
        </p:spPr>
      </p:pic>
    </p:spTree>
    <p:extLst>
      <p:ext uri="{BB962C8B-B14F-4D97-AF65-F5344CB8AC3E}">
        <p14:creationId xmlns:p14="http://schemas.microsoft.com/office/powerpoint/2010/main" val="2945479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Op de tafel van de voorzitter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8" name="Picture 7">
            <a:extLst>
              <a:ext uri="{FF2B5EF4-FFF2-40B4-BE49-F238E27FC236}">
                <a16:creationId xmlns:a16="http://schemas.microsoft.com/office/drawing/2014/main" id="{634CD732-FD6D-3F46-AAE2-5A50F78408AA}"/>
              </a:ext>
            </a:extLst>
          </p:cNvPr>
          <p:cNvPicPr>
            <a:picLocks noChangeAspect="1"/>
          </p:cNvPicPr>
          <p:nvPr/>
        </p:nvPicPr>
        <p:blipFill>
          <a:blip r:embed="rId3"/>
          <a:stretch>
            <a:fillRect/>
          </a:stretch>
        </p:blipFill>
        <p:spPr>
          <a:xfrm>
            <a:off x="6251849" y="3761446"/>
            <a:ext cx="691616" cy="1044000"/>
          </a:xfrm>
          <a:prstGeom prst="rect">
            <a:avLst/>
          </a:prstGeom>
        </p:spPr>
      </p:pic>
      <p:pic>
        <p:nvPicPr>
          <p:cNvPr id="7" name="Picture 6">
            <a:extLst>
              <a:ext uri="{FF2B5EF4-FFF2-40B4-BE49-F238E27FC236}">
                <a16:creationId xmlns:a16="http://schemas.microsoft.com/office/drawing/2014/main" id="{501EC01F-4EC3-6A4B-BECB-4BCF4EF46F3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88023" y="2862453"/>
            <a:ext cx="3936000" cy="2952000"/>
          </a:xfrm>
          <a:prstGeom prst="rect">
            <a:avLst/>
          </a:prstGeom>
        </p:spPr>
      </p:pic>
      <p:pic>
        <p:nvPicPr>
          <p:cNvPr id="10" name="Picture 9">
            <a:extLst>
              <a:ext uri="{FF2B5EF4-FFF2-40B4-BE49-F238E27FC236}">
                <a16:creationId xmlns:a16="http://schemas.microsoft.com/office/drawing/2014/main" id="{F6DEDB2A-1912-4B4C-AD30-B6AF94CF4348}"/>
              </a:ext>
            </a:extLst>
          </p:cNvPr>
          <p:cNvPicPr>
            <a:picLocks noChangeAspect="1"/>
          </p:cNvPicPr>
          <p:nvPr/>
        </p:nvPicPr>
        <p:blipFill>
          <a:blip r:embed="rId5"/>
          <a:stretch>
            <a:fillRect/>
          </a:stretch>
        </p:blipFill>
        <p:spPr>
          <a:xfrm>
            <a:off x="7639083" y="4777736"/>
            <a:ext cx="720000" cy="114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43DD53E-710A-9647-8B55-C25BD11E7AD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666943" y="4980709"/>
            <a:ext cx="2376000" cy="1336500"/>
          </a:xfrm>
          <a:prstGeom prst="rect">
            <a:avLst/>
          </a:prstGeom>
        </p:spPr>
      </p:pic>
    </p:spTree>
    <p:extLst>
      <p:ext uri="{BB962C8B-B14F-4D97-AF65-F5344CB8AC3E}">
        <p14:creationId xmlns:p14="http://schemas.microsoft.com/office/powerpoint/2010/main" val="81943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746"/>
            <a:ext cx="9906000" cy="6853782"/>
          </a:xfrm>
          <a:prstGeom prst="rect">
            <a:avLst/>
          </a:prstGeom>
        </p:spPr>
      </p:pic>
      <p:sp>
        <p:nvSpPr>
          <p:cNvPr id="5" name="Rectangle 4"/>
          <p:cNvSpPr/>
          <p:nvPr/>
        </p:nvSpPr>
        <p:spPr>
          <a:xfrm>
            <a:off x="0" y="1839686"/>
            <a:ext cx="9906000" cy="3429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a:solidFill>
                  <a:srgbClr val="00AFDB"/>
                </a:solidFill>
              </a:rPr>
              <a:t>Kaartlezer</a:t>
            </a:r>
            <a:endParaRPr lang="nl-NL">
              <a:solidFill>
                <a:srgbClr val="00AFDB"/>
              </a:solidFill>
            </a:endParaRPr>
          </a:p>
        </p:txBody>
      </p:sp>
      <p:pic>
        <p:nvPicPr>
          <p:cNvPr id="7" name="Content Placeholder 6">
            <a:extLst>
              <a:ext uri="{FF2B5EF4-FFF2-40B4-BE49-F238E27FC236}">
                <a16:creationId xmlns:a16="http://schemas.microsoft.com/office/drawing/2014/main" id="{C07AC304-D9DA-6F46-A2D8-50B0AD7C183F}"/>
              </a:ext>
            </a:extLst>
          </p:cNvPr>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a:xfrm>
            <a:off x="537211" y="2322052"/>
            <a:ext cx="3674182" cy="1827530"/>
          </a:xfrm>
          <a:prstGeom prst="rect">
            <a:avLst/>
          </a:prstGeom>
        </p:spPr>
      </p:pic>
      <p:pic>
        <p:nvPicPr>
          <p:cNvPr id="8" name="Picture 7">
            <a:extLst>
              <a:ext uri="{FF2B5EF4-FFF2-40B4-BE49-F238E27FC236}">
                <a16:creationId xmlns:a16="http://schemas.microsoft.com/office/drawing/2014/main" id="{2C60E8B2-00AE-324C-87B7-5FC7EB1E637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199698" y="2322052"/>
            <a:ext cx="3587115" cy="1827530"/>
          </a:xfrm>
          <a:prstGeom prst="rect">
            <a:avLst/>
          </a:prstGeom>
        </p:spPr>
      </p:pic>
      <p:sp>
        <p:nvSpPr>
          <p:cNvPr id="10" name="Multiply 9">
            <a:extLst>
              <a:ext uri="{FF2B5EF4-FFF2-40B4-BE49-F238E27FC236}">
                <a16:creationId xmlns:a16="http://schemas.microsoft.com/office/drawing/2014/main" id="{E1AC38AF-A6A6-BA4C-8E14-08720C20A727}"/>
              </a:ext>
            </a:extLst>
          </p:cNvPr>
          <p:cNvSpPr/>
          <p:nvPr/>
        </p:nvSpPr>
        <p:spPr>
          <a:xfrm>
            <a:off x="1565795" y="2237030"/>
            <a:ext cx="2235200" cy="1803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AD23E8EB-0601-2F4E-A541-44E819A5D9E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43769" y="250372"/>
            <a:ext cx="1797507" cy="1348131"/>
          </a:xfrm>
          <a:prstGeom prst="rect">
            <a:avLst/>
          </a:prstGeom>
        </p:spPr>
      </p:pic>
    </p:spTree>
    <p:extLst>
      <p:ext uri="{BB962C8B-B14F-4D97-AF65-F5344CB8AC3E}">
        <p14:creationId xmlns:p14="http://schemas.microsoft.com/office/powerpoint/2010/main" val="2366912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stemsysteem</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Naast de tafel van de voorzitter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0" name="Picture 9">
            <a:extLst>
              <a:ext uri="{FF2B5EF4-FFF2-40B4-BE49-F238E27FC236}">
                <a16:creationId xmlns:a16="http://schemas.microsoft.com/office/drawing/2014/main" id="{81421108-DDF6-CA4B-813E-5B25B8F43FB4}"/>
              </a:ext>
            </a:extLst>
          </p:cNvPr>
          <p:cNvPicPr>
            <a:picLocks noChangeAspect="1"/>
          </p:cNvPicPr>
          <p:nvPr/>
        </p:nvPicPr>
        <p:blipFill>
          <a:blip r:embed="rId3"/>
          <a:stretch>
            <a:fillRect/>
          </a:stretch>
        </p:blipFill>
        <p:spPr>
          <a:xfrm rot="10800000">
            <a:off x="847648" y="4074664"/>
            <a:ext cx="2552350" cy="1505944"/>
          </a:xfrm>
          <a:prstGeom prst="rect">
            <a:avLst/>
          </a:prstGeom>
        </p:spPr>
      </p:pic>
      <p:pic>
        <p:nvPicPr>
          <p:cNvPr id="11" name="Picture 3" descr="page18image1816608">
            <a:extLst>
              <a:ext uri="{FF2B5EF4-FFF2-40B4-BE49-F238E27FC236}">
                <a16:creationId xmlns:a16="http://schemas.microsoft.com/office/drawing/2014/main" id="{10E7EBCB-FB3A-8943-A483-73B983833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822" y="2650121"/>
            <a:ext cx="2088000" cy="1373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6F16DD-5A38-F84A-A3C5-2AD005C41F92}"/>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8979" y="2713476"/>
            <a:ext cx="3829685" cy="2155190"/>
          </a:xfrm>
          <a:prstGeom prst="rect">
            <a:avLst/>
          </a:prstGeom>
          <a:ln>
            <a:noFill/>
          </a:ln>
        </p:spPr>
      </p:pic>
      <p:pic>
        <p:nvPicPr>
          <p:cNvPr id="13" name="Picture 12">
            <a:extLst>
              <a:ext uri="{FF2B5EF4-FFF2-40B4-BE49-F238E27FC236}">
                <a16:creationId xmlns:a16="http://schemas.microsoft.com/office/drawing/2014/main" id="{B5558843-75FA-764D-850B-F3FD875C9A66}"/>
              </a:ext>
            </a:extLst>
          </p:cNvPr>
          <p:cNvPicPr>
            <a:picLocks noChangeAspect="1"/>
          </p:cNvPicPr>
          <p:nvPr/>
        </p:nvPicPr>
        <p:blipFill>
          <a:blip r:embed="rId6"/>
          <a:stretch>
            <a:fillRect/>
          </a:stretch>
        </p:blipFill>
        <p:spPr>
          <a:xfrm>
            <a:off x="7496963" y="3553880"/>
            <a:ext cx="1728000" cy="2026728"/>
          </a:xfrm>
          <a:prstGeom prst="rect">
            <a:avLst/>
          </a:prstGeom>
        </p:spPr>
      </p:pic>
      <p:pic>
        <p:nvPicPr>
          <p:cNvPr id="18" name="Picture 17">
            <a:extLst>
              <a:ext uri="{FF2B5EF4-FFF2-40B4-BE49-F238E27FC236}">
                <a16:creationId xmlns:a16="http://schemas.microsoft.com/office/drawing/2014/main" id="{0B17D557-B5A8-E747-A485-5CB524D0E915}"/>
              </a:ext>
            </a:extLst>
          </p:cNvPr>
          <p:cNvPicPr>
            <a:picLocks noChangeAspect="1"/>
          </p:cNvPicPr>
          <p:nvPr/>
        </p:nvPicPr>
        <p:blipFill>
          <a:blip r:embed="rId7"/>
          <a:stretch>
            <a:fillRect/>
          </a:stretch>
        </p:blipFill>
        <p:spPr>
          <a:xfrm>
            <a:off x="993000" y="2478157"/>
            <a:ext cx="3960000" cy="3798169"/>
          </a:xfrm>
          <a:prstGeom prst="rect">
            <a:avLst/>
          </a:prstGeom>
        </p:spPr>
      </p:pic>
    </p:spTree>
    <p:extLst>
      <p:ext uri="{BB962C8B-B14F-4D97-AF65-F5344CB8AC3E}">
        <p14:creationId xmlns:p14="http://schemas.microsoft.com/office/powerpoint/2010/main" val="164505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tx1">
                  <a:lumMod val="65000"/>
                  <a:lumOff val="35000"/>
                </a:schemeClr>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Inleiding</a:t>
            </a:r>
          </a:p>
          <a:p>
            <a:pPr marL="342900" indent="-342900">
              <a:lnSpc>
                <a:spcPct val="150000"/>
              </a:lnSpc>
              <a:buClr>
                <a:schemeClr val="tx1">
                  <a:lumMod val="65000"/>
                  <a:lumOff val="35000"/>
                </a:schemeClr>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Theoretisch deel</a:t>
            </a:r>
          </a:p>
          <a:p>
            <a:pPr marL="342900" indent="-342900">
              <a:lnSpc>
                <a:spcPct val="150000"/>
              </a:lnSpc>
              <a:buClr>
                <a:schemeClr val="tx1">
                  <a:lumMod val="65000"/>
                  <a:lumOff val="35000"/>
                </a:schemeClr>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Praktisch deel</a:t>
            </a:r>
          </a:p>
          <a:p>
            <a:pPr marL="342900" indent="-342900">
              <a:lnSpc>
                <a:spcPct val="150000"/>
              </a:lnSpc>
              <a:buClr>
                <a:schemeClr val="tx1">
                  <a:lumMod val="65000"/>
                  <a:lumOff val="35000"/>
                </a:schemeClr>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Afsluitend deel</a:t>
            </a: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Tree>
    <p:extLst>
      <p:ext uri="{BB962C8B-B14F-4D97-AF65-F5344CB8AC3E}">
        <p14:creationId xmlns:p14="http://schemas.microsoft.com/office/powerpoint/2010/main" val="184378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stemsysteem</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Uit het zicht in een hoekje van het stembureau</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5" name="Picture 4">
            <a:extLst>
              <a:ext uri="{FF2B5EF4-FFF2-40B4-BE49-F238E27FC236}">
                <a16:creationId xmlns:a16="http://schemas.microsoft.com/office/drawing/2014/main" id="{94F66CF2-9BDF-DB4A-BF6A-96CA2862617B}"/>
              </a:ext>
            </a:extLst>
          </p:cNvPr>
          <p:cNvPicPr>
            <a:picLocks noChangeAspect="1"/>
          </p:cNvPicPr>
          <p:nvPr/>
        </p:nvPicPr>
        <p:blipFill rotWithShape="1">
          <a:blip r:embed="rId3"/>
          <a:srcRect l="2938" t="4071" b="2655"/>
          <a:stretch/>
        </p:blipFill>
        <p:spPr>
          <a:xfrm>
            <a:off x="2413415" y="2488367"/>
            <a:ext cx="5241351" cy="3777522"/>
          </a:xfrm>
          <a:prstGeom prst="rect">
            <a:avLst/>
          </a:prstGeom>
        </p:spPr>
      </p:pic>
      <p:pic>
        <p:nvPicPr>
          <p:cNvPr id="6" name="Picture 5">
            <a:extLst>
              <a:ext uri="{FF2B5EF4-FFF2-40B4-BE49-F238E27FC236}">
                <a16:creationId xmlns:a16="http://schemas.microsoft.com/office/drawing/2014/main" id="{0D3E0A46-E8BA-6843-A06C-5E29E501D7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49076" y="520033"/>
            <a:ext cx="2118444" cy="1588833"/>
          </a:xfrm>
          <a:prstGeom prst="rect">
            <a:avLst/>
          </a:prstGeom>
        </p:spPr>
      </p:pic>
    </p:spTree>
    <p:extLst>
      <p:ext uri="{BB962C8B-B14F-4D97-AF65-F5344CB8AC3E}">
        <p14:creationId xmlns:p14="http://schemas.microsoft.com/office/powerpoint/2010/main" val="3616018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stemsysteem</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Uit het zicht in een hoekje van het stembureau</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5" name="Picture 4">
            <a:extLst>
              <a:ext uri="{FF2B5EF4-FFF2-40B4-BE49-F238E27FC236}">
                <a16:creationId xmlns:a16="http://schemas.microsoft.com/office/drawing/2014/main" id="{9AFD671A-19E6-3A42-AAD9-4029E5E9B5D4}"/>
              </a:ext>
            </a:extLst>
          </p:cNvPr>
          <p:cNvPicPr>
            <a:picLocks noChangeAspect="1"/>
          </p:cNvPicPr>
          <p:nvPr/>
        </p:nvPicPr>
        <p:blipFill>
          <a:blip r:embed="rId3"/>
          <a:stretch>
            <a:fillRect/>
          </a:stretch>
        </p:blipFill>
        <p:spPr>
          <a:xfrm>
            <a:off x="2257054" y="2508871"/>
            <a:ext cx="5400000" cy="3732131"/>
          </a:xfrm>
          <a:prstGeom prst="rect">
            <a:avLst/>
          </a:prstGeom>
        </p:spPr>
      </p:pic>
      <p:pic>
        <p:nvPicPr>
          <p:cNvPr id="6" name="Picture 5">
            <a:extLst>
              <a:ext uri="{FF2B5EF4-FFF2-40B4-BE49-F238E27FC236}">
                <a16:creationId xmlns:a16="http://schemas.microsoft.com/office/drawing/2014/main" id="{BF5D3B7A-1E51-B644-BB03-3ADE7E4F321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42538" y="603167"/>
            <a:ext cx="1619660" cy="1214745"/>
          </a:xfrm>
          <a:prstGeom prst="rect">
            <a:avLst/>
          </a:prstGeom>
        </p:spPr>
      </p:pic>
    </p:spTree>
    <p:extLst>
      <p:ext uri="{BB962C8B-B14F-4D97-AF65-F5344CB8AC3E}">
        <p14:creationId xmlns:p14="http://schemas.microsoft.com/office/powerpoint/2010/main" val="1397808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Overzicht stembureau</a:t>
            </a: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Installatie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Opstarten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Stemming/stembureau sluiten</a:t>
            </a:r>
          </a:p>
        </p:txBody>
      </p:sp>
    </p:spTree>
    <p:extLst>
      <p:ext uri="{BB962C8B-B14F-4D97-AF65-F5344CB8AC3E}">
        <p14:creationId xmlns:p14="http://schemas.microsoft.com/office/powerpoint/2010/main" val="205273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97"/>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Installatie en aansluitingen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Het voorzitterssysteem en de stembus</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4" name="Picture 13">
            <a:extLst>
              <a:ext uri="{FF2B5EF4-FFF2-40B4-BE49-F238E27FC236}">
                <a16:creationId xmlns:a16="http://schemas.microsoft.com/office/drawing/2014/main" id="{A92198D2-5554-1745-A5CC-971A2B6E0F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99336" y="3071014"/>
            <a:ext cx="2160000" cy="1620000"/>
          </a:xfrm>
          <a:prstGeom prst="rect">
            <a:avLst/>
          </a:prstGeom>
        </p:spPr>
      </p:pic>
      <p:graphicFrame>
        <p:nvGraphicFramePr>
          <p:cNvPr id="15" name="Table 14">
            <a:extLst>
              <a:ext uri="{FF2B5EF4-FFF2-40B4-BE49-F238E27FC236}">
                <a16:creationId xmlns:a16="http://schemas.microsoft.com/office/drawing/2014/main" id="{8BEFE0E6-1014-1E49-997D-D26BAEDFAA65}"/>
              </a:ext>
            </a:extLst>
          </p:cNvPr>
          <p:cNvGraphicFramePr>
            <a:graphicFrameLocks noGrp="1"/>
          </p:cNvGraphicFramePr>
          <p:nvPr>
            <p:extLst>
              <p:ext uri="{D42A27DB-BD31-4B8C-83A1-F6EECF244321}">
                <p14:modId xmlns:p14="http://schemas.microsoft.com/office/powerpoint/2010/main" val="589476343"/>
              </p:ext>
            </p:extLst>
          </p:nvPr>
        </p:nvGraphicFramePr>
        <p:xfrm>
          <a:off x="3527943" y="3568577"/>
          <a:ext cx="1946882" cy="1854200"/>
        </p:xfrm>
        <a:graphic>
          <a:graphicData uri="http://schemas.openxmlformats.org/drawingml/2006/table">
            <a:tbl>
              <a:tblPr firstRow="1" bandRow="1">
                <a:tableStyleId>{5940675A-B579-460E-94D1-54222C63F5DA}</a:tableStyleId>
              </a:tblPr>
              <a:tblGrid>
                <a:gridCol w="546346">
                  <a:extLst>
                    <a:ext uri="{9D8B030D-6E8A-4147-A177-3AD203B41FA5}">
                      <a16:colId xmlns:a16="http://schemas.microsoft.com/office/drawing/2014/main" val="3314116833"/>
                    </a:ext>
                  </a:extLst>
                </a:gridCol>
                <a:gridCol w="833377">
                  <a:extLst>
                    <a:ext uri="{9D8B030D-6E8A-4147-A177-3AD203B41FA5}">
                      <a16:colId xmlns:a16="http://schemas.microsoft.com/office/drawing/2014/main" val="1411931737"/>
                    </a:ext>
                  </a:extLst>
                </a:gridCol>
                <a:gridCol w="567159">
                  <a:extLst>
                    <a:ext uri="{9D8B030D-6E8A-4147-A177-3AD203B41FA5}">
                      <a16:colId xmlns:a16="http://schemas.microsoft.com/office/drawing/2014/main" val="2810380799"/>
                    </a:ext>
                  </a:extLst>
                </a:gridCol>
              </a:tblGrid>
              <a:tr h="370840">
                <a:tc>
                  <a:txBody>
                    <a:bodyPr/>
                    <a:lstStyle/>
                    <a:p>
                      <a:pPr marL="0" indent="0" algn="ctr">
                        <a:tabLst/>
                      </a:pPr>
                      <a:r>
                        <a:rPr lang="nl-NL" sz="900" dirty="0"/>
                        <a:t>E1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DC-voeding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D1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nl-NL" sz="900" dirty="0"/>
                        <a:t>E2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USB -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D2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r h="370840">
                <a:tc>
                  <a:txBody>
                    <a:bodyPr/>
                    <a:lstStyle/>
                    <a:p>
                      <a:pPr algn="ctr"/>
                      <a:r>
                        <a:rPr lang="nl-NL" sz="900" dirty="0"/>
                        <a:t>E3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USB-stick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6470026"/>
                  </a:ext>
                </a:extLst>
              </a:tr>
              <a:tr h="370840">
                <a:tc>
                  <a:txBody>
                    <a:bodyPr/>
                    <a:lstStyle/>
                    <a:p>
                      <a:pPr algn="ctr"/>
                      <a:r>
                        <a:rPr lang="nl-NL" sz="900" dirty="0"/>
                        <a:t>E4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USB-stick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84097"/>
                  </a:ext>
                </a:extLst>
              </a:tr>
              <a:tr h="370840">
                <a:tc>
                  <a:txBody>
                    <a:bodyPr/>
                    <a:lstStyle/>
                    <a:p>
                      <a:pPr algn="ctr"/>
                      <a:r>
                        <a:rPr lang="nl-NL" sz="900" dirty="0"/>
                        <a:t>E5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AC-voeding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230VAC</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107331"/>
                  </a:ext>
                </a:extLst>
              </a:tr>
            </a:tbl>
          </a:graphicData>
        </a:graphic>
      </p:graphicFrame>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8" name="Picture 17">
            <a:extLst>
              <a:ext uri="{FF2B5EF4-FFF2-40B4-BE49-F238E27FC236}">
                <a16:creationId xmlns:a16="http://schemas.microsoft.com/office/drawing/2014/main" id="{27A725D3-97EA-474C-9662-7B373AF78975}"/>
              </a:ext>
            </a:extLst>
          </p:cNvPr>
          <p:cNvPicPr>
            <a:picLocks noChangeAspect="1"/>
          </p:cNvPicPr>
          <p:nvPr/>
        </p:nvPicPr>
        <p:blipFill>
          <a:blip r:embed="rId5"/>
          <a:stretch>
            <a:fillRect/>
          </a:stretch>
        </p:blipFill>
        <p:spPr>
          <a:xfrm>
            <a:off x="8391298" y="2860449"/>
            <a:ext cx="488115" cy="736813"/>
          </a:xfrm>
          <a:prstGeom prst="rect">
            <a:avLst/>
          </a:prstGeom>
        </p:spPr>
      </p:pic>
      <p:pic>
        <p:nvPicPr>
          <p:cNvPr id="19" name="Picture 18">
            <a:extLst>
              <a:ext uri="{FF2B5EF4-FFF2-40B4-BE49-F238E27FC236}">
                <a16:creationId xmlns:a16="http://schemas.microsoft.com/office/drawing/2014/main" id="{E94FC951-FA74-E24B-BC52-1779F577472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37044" y="3403689"/>
            <a:ext cx="1656000" cy="931500"/>
          </a:xfrm>
          <a:prstGeom prst="rect">
            <a:avLst/>
          </a:prstGeom>
        </p:spPr>
      </p:pic>
      <p:graphicFrame>
        <p:nvGraphicFramePr>
          <p:cNvPr id="20" name="Table 19">
            <a:extLst>
              <a:ext uri="{FF2B5EF4-FFF2-40B4-BE49-F238E27FC236}">
                <a16:creationId xmlns:a16="http://schemas.microsoft.com/office/drawing/2014/main" id="{913AB73F-D5E2-3D4B-901D-82968995BA82}"/>
              </a:ext>
            </a:extLst>
          </p:cNvPr>
          <p:cNvGraphicFramePr>
            <a:graphicFrameLocks noGrp="1"/>
          </p:cNvGraphicFramePr>
          <p:nvPr>
            <p:extLst>
              <p:ext uri="{D42A27DB-BD31-4B8C-83A1-F6EECF244321}">
                <p14:modId xmlns:p14="http://schemas.microsoft.com/office/powerpoint/2010/main" val="2541546042"/>
              </p:ext>
            </p:extLst>
          </p:nvPr>
        </p:nvGraphicFramePr>
        <p:xfrm>
          <a:off x="7021865" y="3160138"/>
          <a:ext cx="1254039" cy="741680"/>
        </p:xfrm>
        <a:graphic>
          <a:graphicData uri="http://schemas.openxmlformats.org/drawingml/2006/table">
            <a:tbl>
              <a:tblPr firstRow="1" bandRow="1">
                <a:tableStyleId>{5940675A-B579-460E-94D1-54222C63F5DA}</a:tableStyleId>
              </a:tblPr>
              <a:tblGrid>
                <a:gridCol w="440899">
                  <a:extLst>
                    <a:ext uri="{9D8B030D-6E8A-4147-A177-3AD203B41FA5}">
                      <a16:colId xmlns:a16="http://schemas.microsoft.com/office/drawing/2014/main" val="3314116833"/>
                    </a:ext>
                  </a:extLst>
                </a:gridCol>
                <a:gridCol w="813140">
                  <a:extLst>
                    <a:ext uri="{9D8B030D-6E8A-4147-A177-3AD203B41FA5}">
                      <a16:colId xmlns:a16="http://schemas.microsoft.com/office/drawing/2014/main" val="1411931737"/>
                    </a:ext>
                  </a:extLst>
                </a:gridCol>
              </a:tblGrid>
              <a:tr h="370840">
                <a:tc>
                  <a:txBody>
                    <a:bodyPr/>
                    <a:lstStyle/>
                    <a:p>
                      <a:pPr marL="0" indent="0" algn="ctr">
                        <a:tabLst/>
                      </a:pPr>
                      <a:r>
                        <a:rPr lang="nl-NL" sz="900" dirty="0"/>
                        <a:t>USB1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kaartlezer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nl-NL" sz="900" dirty="0"/>
                        <a:t>USB2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muis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21" name="Picture 20">
            <a:extLst>
              <a:ext uri="{FF2B5EF4-FFF2-40B4-BE49-F238E27FC236}">
                <a16:creationId xmlns:a16="http://schemas.microsoft.com/office/drawing/2014/main" id="{BF4C2F67-C31D-3448-8748-8170FDD3699B}"/>
              </a:ext>
            </a:extLst>
          </p:cNvPr>
          <p:cNvPicPr>
            <a:picLocks noChangeAspect="1"/>
          </p:cNvPicPr>
          <p:nvPr/>
        </p:nvPicPr>
        <p:blipFill>
          <a:blip r:embed="rId7"/>
          <a:stretch>
            <a:fillRect/>
          </a:stretch>
        </p:blipFill>
        <p:spPr>
          <a:xfrm>
            <a:off x="516507" y="3008244"/>
            <a:ext cx="2880000" cy="2762305"/>
          </a:xfrm>
          <a:prstGeom prst="rect">
            <a:avLst/>
          </a:prstGeom>
        </p:spPr>
      </p:pic>
    </p:spTree>
    <p:extLst>
      <p:ext uri="{BB962C8B-B14F-4D97-AF65-F5344CB8AC3E}">
        <p14:creationId xmlns:p14="http://schemas.microsoft.com/office/powerpoint/2010/main" val="1405240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87"/>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Installatie en aansluitingen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Het voorzitterssysteem en de stembus</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graphicFrame>
        <p:nvGraphicFramePr>
          <p:cNvPr id="15" name="Table 14">
            <a:extLst>
              <a:ext uri="{FF2B5EF4-FFF2-40B4-BE49-F238E27FC236}">
                <a16:creationId xmlns:a16="http://schemas.microsoft.com/office/drawing/2014/main" id="{8BEFE0E6-1014-1E49-997D-D26BAEDFAA65}"/>
              </a:ext>
            </a:extLst>
          </p:cNvPr>
          <p:cNvGraphicFramePr>
            <a:graphicFrameLocks noGrp="1"/>
          </p:cNvGraphicFramePr>
          <p:nvPr/>
        </p:nvGraphicFramePr>
        <p:xfrm>
          <a:off x="3645244" y="3568577"/>
          <a:ext cx="1916079" cy="1854200"/>
        </p:xfrm>
        <a:graphic>
          <a:graphicData uri="http://schemas.openxmlformats.org/drawingml/2006/table">
            <a:tbl>
              <a:tblPr firstRow="1" bandRow="1">
                <a:tableStyleId>{5940675A-B579-460E-94D1-54222C63F5DA}</a:tableStyleId>
              </a:tblPr>
              <a:tblGrid>
                <a:gridCol w="577572">
                  <a:extLst>
                    <a:ext uri="{9D8B030D-6E8A-4147-A177-3AD203B41FA5}">
                      <a16:colId xmlns:a16="http://schemas.microsoft.com/office/drawing/2014/main" val="3314116833"/>
                    </a:ext>
                  </a:extLst>
                </a:gridCol>
                <a:gridCol w="863449">
                  <a:extLst>
                    <a:ext uri="{9D8B030D-6E8A-4147-A177-3AD203B41FA5}">
                      <a16:colId xmlns:a16="http://schemas.microsoft.com/office/drawing/2014/main" val="1411931737"/>
                    </a:ext>
                  </a:extLst>
                </a:gridCol>
                <a:gridCol w="475058">
                  <a:extLst>
                    <a:ext uri="{9D8B030D-6E8A-4147-A177-3AD203B41FA5}">
                      <a16:colId xmlns:a16="http://schemas.microsoft.com/office/drawing/2014/main" val="2810380799"/>
                    </a:ext>
                  </a:extLst>
                </a:gridCol>
              </a:tblGrid>
              <a:tr h="370840">
                <a:tc>
                  <a:txBody>
                    <a:bodyPr/>
                    <a:lstStyle/>
                    <a:p>
                      <a:pPr marL="0" indent="0" algn="ctr">
                        <a:tabLst/>
                      </a:pPr>
                      <a:r>
                        <a:rPr lang="nl-NL" sz="900" dirty="0"/>
                        <a:t>D1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DC-voeding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E1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nl-NL" sz="900" dirty="0"/>
                        <a:t>D2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USB -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E2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r h="370840">
                <a:tc>
                  <a:txBody>
                    <a:bodyPr/>
                    <a:lstStyle/>
                    <a:p>
                      <a:pPr algn="ctr"/>
                      <a:endParaRPr lang="nl-NL"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USB-stick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E3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6470026"/>
                  </a:ext>
                </a:extLst>
              </a:tr>
              <a:tr h="370840">
                <a:tc>
                  <a:txBody>
                    <a:bodyPr/>
                    <a:lstStyle/>
                    <a:p>
                      <a:pPr algn="ctr"/>
                      <a:endParaRPr lang="nl-NL"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USB-stick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E4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84097"/>
                  </a:ext>
                </a:extLst>
              </a:tr>
              <a:tr h="370840">
                <a:tc>
                  <a:txBody>
                    <a:bodyPr/>
                    <a:lstStyle/>
                    <a:p>
                      <a:pPr algn="ctr"/>
                      <a:r>
                        <a:rPr lang="nl-NL" sz="900" dirty="0"/>
                        <a:t>230VAC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AC-voeding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E5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107331"/>
                  </a:ext>
                </a:extLst>
              </a:tr>
            </a:tbl>
          </a:graphicData>
        </a:graphic>
      </p:graphicFrame>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21" name="Picture 20">
            <a:extLst>
              <a:ext uri="{FF2B5EF4-FFF2-40B4-BE49-F238E27FC236}">
                <a16:creationId xmlns:a16="http://schemas.microsoft.com/office/drawing/2014/main" id="{67AD1D61-9074-1340-9E23-069548F9F53C}"/>
              </a:ext>
            </a:extLst>
          </p:cNvPr>
          <p:cNvPicPr>
            <a:picLocks noChangeAspect="1"/>
          </p:cNvPicPr>
          <p:nvPr/>
        </p:nvPicPr>
        <p:blipFill rotWithShape="1">
          <a:blip r:embed="rId6">
            <a:extLst>
              <a:ext uri="{28A0092B-C50C-407E-A947-70E740481C1C}">
                <a14:useLocalDpi xmlns:a14="http://schemas.microsoft.com/office/drawing/2010/main" val="0"/>
              </a:ext>
            </a:extLst>
          </a:blip>
          <a:srcRect l="20666" r="18148"/>
          <a:stretch/>
        </p:blipFill>
        <p:spPr>
          <a:xfrm>
            <a:off x="1398745" y="2828533"/>
            <a:ext cx="2160000" cy="2081811"/>
          </a:xfrm>
          <a:prstGeom prst="rect">
            <a:avLst/>
          </a:prstGeom>
        </p:spPr>
      </p:pic>
      <p:pic>
        <p:nvPicPr>
          <p:cNvPr id="7" name="Picture 6">
            <a:extLst>
              <a:ext uri="{FF2B5EF4-FFF2-40B4-BE49-F238E27FC236}">
                <a16:creationId xmlns:a16="http://schemas.microsoft.com/office/drawing/2014/main" id="{380432F0-F8C9-B74D-9983-A759CB17F2C7}"/>
              </a:ext>
            </a:extLst>
          </p:cNvPr>
          <p:cNvPicPr>
            <a:picLocks noChangeAspect="1"/>
          </p:cNvPicPr>
          <p:nvPr/>
        </p:nvPicPr>
        <p:blipFill>
          <a:blip r:embed="rId7"/>
          <a:stretch>
            <a:fillRect/>
          </a:stretch>
        </p:blipFill>
        <p:spPr>
          <a:xfrm>
            <a:off x="5949898" y="2915479"/>
            <a:ext cx="2880000" cy="2762305"/>
          </a:xfrm>
          <a:prstGeom prst="rect">
            <a:avLst/>
          </a:prstGeom>
        </p:spPr>
      </p:pic>
      <p:pic>
        <p:nvPicPr>
          <p:cNvPr id="10" name="Picture 9">
            <a:extLst>
              <a:ext uri="{FF2B5EF4-FFF2-40B4-BE49-F238E27FC236}">
                <a16:creationId xmlns:a16="http://schemas.microsoft.com/office/drawing/2014/main" id="{5E9D49DF-8057-0041-90FD-A9D718BCE111}"/>
              </a:ext>
            </a:extLst>
          </p:cNvPr>
          <p:cNvPicPr>
            <a:picLocks noChangeAspect="1"/>
          </p:cNvPicPr>
          <p:nvPr/>
        </p:nvPicPr>
        <p:blipFill>
          <a:blip r:embed="rId8"/>
          <a:stretch>
            <a:fillRect/>
          </a:stretch>
        </p:blipFill>
        <p:spPr>
          <a:xfrm>
            <a:off x="609600" y="3087189"/>
            <a:ext cx="2880000" cy="1639715"/>
          </a:xfrm>
          <a:prstGeom prst="rect">
            <a:avLst/>
          </a:prstGeom>
        </p:spPr>
      </p:pic>
    </p:spTree>
    <p:extLst>
      <p:ext uri="{BB962C8B-B14F-4D97-AF65-F5344CB8AC3E}">
        <p14:creationId xmlns:p14="http://schemas.microsoft.com/office/powerpoint/2010/main" val="300232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24"/>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Installatie en aansluitingen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De stemcomputer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22" name="Picture 2" descr="page1image1814816">
            <a:extLst>
              <a:ext uri="{FF2B5EF4-FFF2-40B4-BE49-F238E27FC236}">
                <a16:creationId xmlns:a16="http://schemas.microsoft.com/office/drawing/2014/main" id="{32FB08F2-71D6-0043-BC38-1304A9BF23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730" y="2739375"/>
            <a:ext cx="2390120" cy="2854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le 23">
            <a:extLst>
              <a:ext uri="{FF2B5EF4-FFF2-40B4-BE49-F238E27FC236}">
                <a16:creationId xmlns:a16="http://schemas.microsoft.com/office/drawing/2014/main" id="{82CA7C60-6E3C-D24D-AEA3-1F9FBD79B80D}"/>
              </a:ext>
            </a:extLst>
          </p:cNvPr>
          <p:cNvGraphicFramePr>
            <a:graphicFrameLocks noGrp="1"/>
          </p:cNvGraphicFramePr>
          <p:nvPr>
            <p:extLst>
              <p:ext uri="{D42A27DB-BD31-4B8C-83A1-F6EECF244321}">
                <p14:modId xmlns:p14="http://schemas.microsoft.com/office/powerpoint/2010/main" val="2525244546"/>
              </p:ext>
            </p:extLst>
          </p:nvPr>
        </p:nvGraphicFramePr>
        <p:xfrm>
          <a:off x="4704503" y="3539543"/>
          <a:ext cx="1669001" cy="741680"/>
        </p:xfrm>
        <a:graphic>
          <a:graphicData uri="http://schemas.openxmlformats.org/drawingml/2006/table">
            <a:tbl>
              <a:tblPr firstRow="1" bandRow="1">
                <a:tableStyleId>{5940675A-B579-460E-94D1-54222C63F5DA}</a:tableStyleId>
              </a:tblPr>
              <a:tblGrid>
                <a:gridCol w="700010">
                  <a:extLst>
                    <a:ext uri="{9D8B030D-6E8A-4147-A177-3AD203B41FA5}">
                      <a16:colId xmlns:a16="http://schemas.microsoft.com/office/drawing/2014/main" val="3314116833"/>
                    </a:ext>
                  </a:extLst>
                </a:gridCol>
                <a:gridCol w="968991">
                  <a:extLst>
                    <a:ext uri="{9D8B030D-6E8A-4147-A177-3AD203B41FA5}">
                      <a16:colId xmlns:a16="http://schemas.microsoft.com/office/drawing/2014/main" val="1411931737"/>
                    </a:ext>
                  </a:extLst>
                </a:gridCol>
              </a:tblGrid>
              <a:tr h="370840">
                <a:tc>
                  <a:txBody>
                    <a:bodyPr/>
                    <a:lstStyle/>
                    <a:p>
                      <a:pPr marL="0" indent="0" algn="ctr">
                        <a:tabLst/>
                      </a:pPr>
                      <a:r>
                        <a:rPr lang="nl-NL" sz="900" dirty="0"/>
                        <a:t>RS232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alarmdoos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nl-NL" sz="900" dirty="0"/>
                        <a:t>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230VAC kabel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3" name="Picture 2">
            <a:extLst>
              <a:ext uri="{FF2B5EF4-FFF2-40B4-BE49-F238E27FC236}">
                <a16:creationId xmlns:a16="http://schemas.microsoft.com/office/drawing/2014/main" id="{040892EE-98FC-FE43-B9E4-7325938E56EB}"/>
              </a:ext>
            </a:extLst>
          </p:cNvPr>
          <p:cNvPicPr>
            <a:picLocks noChangeAspect="1"/>
          </p:cNvPicPr>
          <p:nvPr/>
        </p:nvPicPr>
        <p:blipFill>
          <a:blip r:embed="rId7"/>
          <a:stretch>
            <a:fillRect/>
          </a:stretch>
        </p:blipFill>
        <p:spPr>
          <a:xfrm>
            <a:off x="6817447" y="4139237"/>
            <a:ext cx="1440000" cy="1203200"/>
          </a:xfrm>
          <a:prstGeom prst="rect">
            <a:avLst/>
          </a:prstGeom>
        </p:spPr>
      </p:pic>
      <p:pic>
        <p:nvPicPr>
          <p:cNvPr id="26" name="Picture 25">
            <a:extLst>
              <a:ext uri="{FF2B5EF4-FFF2-40B4-BE49-F238E27FC236}">
                <a16:creationId xmlns:a16="http://schemas.microsoft.com/office/drawing/2014/main" id="{CBE93830-96F6-AF48-B6E9-B7BBA6CC6B22}"/>
              </a:ext>
            </a:extLst>
          </p:cNvPr>
          <p:cNvPicPr>
            <a:picLocks noChangeAspect="1"/>
          </p:cNvPicPr>
          <p:nvPr/>
        </p:nvPicPr>
        <p:blipFill>
          <a:blip r:embed="rId8"/>
          <a:stretch>
            <a:fillRect/>
          </a:stretch>
        </p:blipFill>
        <p:spPr>
          <a:xfrm>
            <a:off x="6869482" y="2617940"/>
            <a:ext cx="1440000" cy="1080000"/>
          </a:xfrm>
          <a:prstGeom prst="rect">
            <a:avLst/>
          </a:prstGeom>
        </p:spPr>
      </p:pic>
    </p:spTree>
    <p:extLst>
      <p:ext uri="{BB962C8B-B14F-4D97-AF65-F5344CB8AC3E}">
        <p14:creationId xmlns:p14="http://schemas.microsoft.com/office/powerpoint/2010/main" val="2092168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24"/>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Installatie en aansluitingen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De stemcomputer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22" name="Picture 2" descr="page1image1814816">
            <a:extLst>
              <a:ext uri="{FF2B5EF4-FFF2-40B4-BE49-F238E27FC236}">
                <a16:creationId xmlns:a16="http://schemas.microsoft.com/office/drawing/2014/main" id="{32FB08F2-71D6-0043-BC38-1304A9BF23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730" y="2739375"/>
            <a:ext cx="2390120" cy="2854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0800B43-25F8-A543-9F85-1264232E2D6F}"/>
              </a:ext>
            </a:extLst>
          </p:cNvPr>
          <p:cNvPicPr>
            <a:picLocks noChangeAspect="1"/>
          </p:cNvPicPr>
          <p:nvPr/>
        </p:nvPicPr>
        <p:blipFill>
          <a:blip r:embed="rId7"/>
          <a:stretch>
            <a:fillRect/>
          </a:stretch>
        </p:blipFill>
        <p:spPr>
          <a:xfrm>
            <a:off x="6591861" y="2555573"/>
            <a:ext cx="2141099" cy="2854800"/>
          </a:xfrm>
          <a:prstGeom prst="rect">
            <a:avLst/>
          </a:prstGeom>
        </p:spPr>
      </p:pic>
    </p:spTree>
    <p:extLst>
      <p:ext uri="{BB962C8B-B14F-4D97-AF65-F5344CB8AC3E}">
        <p14:creationId xmlns:p14="http://schemas.microsoft.com/office/powerpoint/2010/main" val="3497614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Installatie en aansluitingen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De stemcomputer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1" name="Picture 10">
            <a:extLst>
              <a:ext uri="{FF2B5EF4-FFF2-40B4-BE49-F238E27FC236}">
                <a16:creationId xmlns:a16="http://schemas.microsoft.com/office/drawing/2014/main" id="{7AAC1F64-FA96-CC4C-AA02-163A93B7F65C}"/>
              </a:ext>
            </a:extLst>
          </p:cNvPr>
          <p:cNvPicPr>
            <a:picLocks noChangeAspect="1"/>
          </p:cNvPicPr>
          <p:nvPr/>
        </p:nvPicPr>
        <p:blipFill>
          <a:blip r:embed="rId6"/>
          <a:stretch>
            <a:fillRect/>
          </a:stretch>
        </p:blipFill>
        <p:spPr>
          <a:xfrm>
            <a:off x="-213376" y="1672687"/>
            <a:ext cx="7603200" cy="4752000"/>
          </a:xfrm>
          <a:prstGeom prst="rect">
            <a:avLst/>
          </a:prstGeom>
        </p:spPr>
      </p:pic>
      <p:graphicFrame>
        <p:nvGraphicFramePr>
          <p:cNvPr id="18" name="Table 17">
            <a:extLst>
              <a:ext uri="{FF2B5EF4-FFF2-40B4-BE49-F238E27FC236}">
                <a16:creationId xmlns:a16="http://schemas.microsoft.com/office/drawing/2014/main" id="{0B43F4DB-820F-A547-857B-C383152AD90F}"/>
              </a:ext>
            </a:extLst>
          </p:cNvPr>
          <p:cNvGraphicFramePr>
            <a:graphicFrameLocks noGrp="1"/>
          </p:cNvGraphicFramePr>
          <p:nvPr>
            <p:extLst>
              <p:ext uri="{D42A27DB-BD31-4B8C-83A1-F6EECF244321}">
                <p14:modId xmlns:p14="http://schemas.microsoft.com/office/powerpoint/2010/main" val="1150028033"/>
              </p:ext>
            </p:extLst>
          </p:nvPr>
        </p:nvGraphicFramePr>
        <p:xfrm>
          <a:off x="4704503" y="3539543"/>
          <a:ext cx="1669001" cy="741680"/>
        </p:xfrm>
        <a:graphic>
          <a:graphicData uri="http://schemas.openxmlformats.org/drawingml/2006/table">
            <a:tbl>
              <a:tblPr firstRow="1" bandRow="1">
                <a:tableStyleId>{5940675A-B579-460E-94D1-54222C63F5DA}</a:tableStyleId>
              </a:tblPr>
              <a:tblGrid>
                <a:gridCol w="700010">
                  <a:extLst>
                    <a:ext uri="{9D8B030D-6E8A-4147-A177-3AD203B41FA5}">
                      <a16:colId xmlns:a16="http://schemas.microsoft.com/office/drawing/2014/main" val="3314116833"/>
                    </a:ext>
                  </a:extLst>
                </a:gridCol>
                <a:gridCol w="968991">
                  <a:extLst>
                    <a:ext uri="{9D8B030D-6E8A-4147-A177-3AD203B41FA5}">
                      <a16:colId xmlns:a16="http://schemas.microsoft.com/office/drawing/2014/main" val="1411931737"/>
                    </a:ext>
                  </a:extLst>
                </a:gridCol>
              </a:tblGrid>
              <a:tr h="370840">
                <a:tc>
                  <a:txBody>
                    <a:bodyPr/>
                    <a:lstStyle/>
                    <a:p>
                      <a:pPr marL="0" indent="0" algn="ctr">
                        <a:tabLst/>
                      </a:pPr>
                      <a:r>
                        <a:rPr lang="nl-NL" sz="900" dirty="0"/>
                        <a:t>RS232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alarmdoos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nl-NL" sz="900" dirty="0"/>
                        <a:t>DC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AC/DC adapter kabel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3" name="Picture 2">
            <a:extLst>
              <a:ext uri="{FF2B5EF4-FFF2-40B4-BE49-F238E27FC236}">
                <a16:creationId xmlns:a16="http://schemas.microsoft.com/office/drawing/2014/main" id="{20FF22D1-0DC9-F24B-BDD8-539E186E5B50}"/>
              </a:ext>
            </a:extLst>
          </p:cNvPr>
          <p:cNvPicPr>
            <a:picLocks noChangeAspect="1"/>
          </p:cNvPicPr>
          <p:nvPr/>
        </p:nvPicPr>
        <p:blipFill>
          <a:blip r:embed="rId7"/>
          <a:stretch>
            <a:fillRect/>
          </a:stretch>
        </p:blipFill>
        <p:spPr>
          <a:xfrm>
            <a:off x="6867393" y="4282236"/>
            <a:ext cx="1440000" cy="1440000"/>
          </a:xfrm>
          <a:prstGeom prst="rect">
            <a:avLst/>
          </a:prstGeom>
        </p:spPr>
      </p:pic>
      <p:pic>
        <p:nvPicPr>
          <p:cNvPr id="6" name="Picture 5">
            <a:extLst>
              <a:ext uri="{FF2B5EF4-FFF2-40B4-BE49-F238E27FC236}">
                <a16:creationId xmlns:a16="http://schemas.microsoft.com/office/drawing/2014/main" id="{187D2DC7-D2D0-F449-9B15-188F5D433277}"/>
              </a:ext>
            </a:extLst>
          </p:cNvPr>
          <p:cNvPicPr>
            <a:picLocks noChangeAspect="1"/>
          </p:cNvPicPr>
          <p:nvPr/>
        </p:nvPicPr>
        <p:blipFill>
          <a:blip r:embed="rId8"/>
          <a:stretch>
            <a:fillRect/>
          </a:stretch>
        </p:blipFill>
        <p:spPr>
          <a:xfrm>
            <a:off x="6869482" y="2617940"/>
            <a:ext cx="1440000" cy="1080000"/>
          </a:xfrm>
          <a:prstGeom prst="rect">
            <a:avLst/>
          </a:prstGeom>
        </p:spPr>
      </p:pic>
    </p:spTree>
    <p:extLst>
      <p:ext uri="{BB962C8B-B14F-4D97-AF65-F5344CB8AC3E}">
        <p14:creationId xmlns:p14="http://schemas.microsoft.com/office/powerpoint/2010/main" val="2934182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Installatie en aansluitingen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De stemcomputer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1" name="Picture 10">
            <a:extLst>
              <a:ext uri="{FF2B5EF4-FFF2-40B4-BE49-F238E27FC236}">
                <a16:creationId xmlns:a16="http://schemas.microsoft.com/office/drawing/2014/main" id="{7AAC1F64-FA96-CC4C-AA02-163A93B7F65C}"/>
              </a:ext>
            </a:extLst>
          </p:cNvPr>
          <p:cNvPicPr>
            <a:picLocks noChangeAspect="1"/>
          </p:cNvPicPr>
          <p:nvPr/>
        </p:nvPicPr>
        <p:blipFill>
          <a:blip r:embed="rId6"/>
          <a:stretch>
            <a:fillRect/>
          </a:stretch>
        </p:blipFill>
        <p:spPr>
          <a:xfrm>
            <a:off x="-213376" y="1672687"/>
            <a:ext cx="7603200" cy="4752000"/>
          </a:xfrm>
          <a:prstGeom prst="rect">
            <a:avLst/>
          </a:prstGeom>
        </p:spPr>
      </p:pic>
      <p:pic>
        <p:nvPicPr>
          <p:cNvPr id="13" name="Picture 12">
            <a:extLst>
              <a:ext uri="{FF2B5EF4-FFF2-40B4-BE49-F238E27FC236}">
                <a16:creationId xmlns:a16="http://schemas.microsoft.com/office/drawing/2014/main" id="{96CF5FD4-0C78-D548-9CC0-05A8CC4FAEF9}"/>
              </a:ext>
            </a:extLst>
          </p:cNvPr>
          <p:cNvPicPr/>
          <p:nvPr/>
        </p:nvPicPr>
        <p:blipFill>
          <a:blip r:embed="rId7" cstate="print">
            <a:extLst>
              <a:ext uri="{28A0092B-C50C-407E-A947-70E740481C1C}">
                <a14:useLocalDpi xmlns:a14="http://schemas.microsoft.com/office/drawing/2010/main"/>
              </a:ext>
            </a:extLst>
          </a:blip>
          <a:stretch>
            <a:fillRect/>
          </a:stretch>
        </p:blipFill>
        <p:spPr>
          <a:xfrm>
            <a:off x="6721867" y="3929065"/>
            <a:ext cx="2016000" cy="1515600"/>
          </a:xfrm>
          <a:prstGeom prst="rect">
            <a:avLst/>
          </a:prstGeom>
        </p:spPr>
      </p:pic>
      <p:pic>
        <p:nvPicPr>
          <p:cNvPr id="14" name="Picture 13">
            <a:extLst>
              <a:ext uri="{FF2B5EF4-FFF2-40B4-BE49-F238E27FC236}">
                <a16:creationId xmlns:a16="http://schemas.microsoft.com/office/drawing/2014/main" id="{8FE9C0DF-2372-4142-8F38-F476B9CE2203}"/>
              </a:ext>
            </a:extLst>
          </p:cNvPr>
          <p:cNvPicPr>
            <a:picLocks noChangeAspect="1"/>
          </p:cNvPicPr>
          <p:nvPr/>
        </p:nvPicPr>
        <p:blipFill>
          <a:blip r:embed="rId8"/>
          <a:stretch>
            <a:fillRect/>
          </a:stretch>
        </p:blipFill>
        <p:spPr>
          <a:xfrm>
            <a:off x="6722730" y="1916660"/>
            <a:ext cx="2016000" cy="1512000"/>
          </a:xfrm>
          <a:prstGeom prst="rect">
            <a:avLst/>
          </a:prstGeom>
        </p:spPr>
      </p:pic>
    </p:spTree>
    <p:extLst>
      <p:ext uri="{BB962C8B-B14F-4D97-AF65-F5344CB8AC3E}">
        <p14:creationId xmlns:p14="http://schemas.microsoft.com/office/powerpoint/2010/main" val="2774761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Overzicht stembureau</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Installatie stemsystemen</a:t>
            </a: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Opstarten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Stemming/stembureau sluiten</a:t>
            </a:r>
          </a:p>
        </p:txBody>
      </p:sp>
    </p:spTree>
    <p:extLst>
      <p:ext uri="{BB962C8B-B14F-4D97-AF65-F5344CB8AC3E}">
        <p14:creationId xmlns:p14="http://schemas.microsoft.com/office/powerpoint/2010/main" val="1435781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1954161"/>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Theoretisch deel</a:t>
            </a:r>
          </a:p>
          <a:p>
            <a:pPr marL="342900" indent="-342900">
              <a:lnSpc>
                <a:spcPct val="150000"/>
              </a:lnSpc>
              <a:buClr>
                <a:schemeClr val="bg1"/>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Praktisch deel</a:t>
            </a:r>
          </a:p>
          <a:p>
            <a:pPr marL="342900" indent="-342900">
              <a:lnSpc>
                <a:spcPct val="150000"/>
              </a:lnSpc>
              <a:buClr>
                <a:schemeClr val="bg1"/>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Afsluitend deel</a:t>
            </a:r>
          </a:p>
        </p:txBody>
      </p:sp>
    </p:spTree>
    <p:extLst>
      <p:ext uri="{BB962C8B-B14F-4D97-AF65-F5344CB8AC3E}">
        <p14:creationId xmlns:p14="http://schemas.microsoft.com/office/powerpoint/2010/main" val="1353720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tx1"/>
                </a:solidFill>
              </a:rPr>
              <a:t>Open verzegelde envelop USB-sticks (2 stuks)</a:t>
            </a:r>
          </a:p>
          <a:p>
            <a:pPr marL="457200" indent="-457200">
              <a:lnSpc>
                <a:spcPct val="100000"/>
              </a:lnSpc>
              <a:spcBef>
                <a:spcPts val="400"/>
              </a:spcBef>
              <a:buFont typeface="+mj-lt"/>
              <a:buAutoNum type="arabicPeriod"/>
            </a:pPr>
            <a:r>
              <a:rPr lang="nl-NL" sz="2200" dirty="0">
                <a:solidFill>
                  <a:schemeClr val="tx1"/>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tx1"/>
                </a:solidFill>
              </a:rPr>
              <a:t>Steek beide USB-sticks in de elektronische stembus (E3 + E4)</a:t>
            </a:r>
          </a:p>
          <a:p>
            <a:pPr marL="457200" indent="-457200">
              <a:lnSpc>
                <a:spcPct val="100000"/>
              </a:lnSpc>
              <a:spcBef>
                <a:spcPts val="400"/>
              </a:spcBef>
              <a:buFont typeface="+mj-lt"/>
              <a:buAutoNum type="arabicPeriod"/>
            </a:pPr>
            <a:r>
              <a:rPr lang="nl-NL" sz="2200" dirty="0">
                <a:solidFill>
                  <a:schemeClr val="tx1"/>
                </a:solidFill>
              </a:rPr>
              <a:t>Start voorzitterssysteem op</a:t>
            </a:r>
          </a:p>
          <a:p>
            <a:pPr marL="457200" indent="-457200">
              <a:lnSpc>
                <a:spcPct val="100000"/>
              </a:lnSpc>
              <a:spcBef>
                <a:spcPts val="400"/>
              </a:spcBef>
              <a:buFont typeface="+mj-lt"/>
              <a:buAutoNum type="arabicPeriod"/>
            </a:pPr>
            <a:r>
              <a:rPr lang="nl-NL" sz="2200" dirty="0">
                <a:solidFill>
                  <a:schemeClr val="tx1"/>
                </a:solidFill>
              </a:rPr>
              <a:t>Op instructie opstarten stemcomputer met 1 USB-stick</a:t>
            </a:r>
          </a:p>
          <a:p>
            <a:pPr marL="457200" indent="-457200">
              <a:lnSpc>
                <a:spcPct val="100000"/>
              </a:lnSpc>
              <a:spcBef>
                <a:spcPts val="400"/>
              </a:spcBef>
              <a:buFont typeface="+mj-lt"/>
              <a:buAutoNum type="arabicPeriod"/>
            </a:pPr>
            <a:r>
              <a:rPr lang="nl-NL" sz="2200" dirty="0">
                <a:solidFill>
                  <a:schemeClr val="tx1"/>
                </a:solidFill>
              </a:rPr>
              <a:t>Doorgaan met stap 5 totdat alle stemcomputers zijn opgestart</a:t>
            </a:r>
          </a:p>
          <a:p>
            <a:pPr marL="457200" indent="-457200">
              <a:lnSpc>
                <a:spcPct val="100000"/>
              </a:lnSpc>
              <a:spcBef>
                <a:spcPts val="400"/>
              </a:spcBef>
              <a:buFont typeface="+mj-lt"/>
              <a:buAutoNum type="arabicPeriod"/>
            </a:pPr>
            <a:r>
              <a:rPr lang="nl-NL" sz="2200" dirty="0">
                <a:solidFill>
                  <a:schemeClr val="tx1"/>
                </a:solidFill>
              </a:rPr>
              <a:t>Terugsteken USB-stick in de elektronische stembus</a:t>
            </a:r>
          </a:p>
          <a:p>
            <a:pPr marL="457200" indent="-457200">
              <a:lnSpc>
                <a:spcPct val="100000"/>
              </a:lnSpc>
              <a:spcBef>
                <a:spcPts val="400"/>
              </a:spcBef>
              <a:buFont typeface="+mj-lt"/>
              <a:buAutoNum type="arabicPeriod"/>
            </a:pPr>
            <a:r>
              <a:rPr lang="nl-NL" sz="2200" dirty="0">
                <a:solidFill>
                  <a:schemeClr val="tx1"/>
                </a:solidFill>
              </a:rPr>
              <a:t>Stemming openen</a:t>
            </a:r>
          </a:p>
          <a:p>
            <a:pPr marL="457200" indent="-457200">
              <a:lnSpc>
                <a:spcPct val="100000"/>
              </a:lnSpc>
              <a:spcBef>
                <a:spcPts val="400"/>
              </a:spcBef>
              <a:buFont typeface="+mj-lt"/>
              <a:buAutoNum type="arabicPeriod"/>
            </a:pPr>
            <a:r>
              <a:rPr lang="nl-NL" sz="2200" dirty="0">
                <a:solidFill>
                  <a:schemeClr val="tx1"/>
                </a:solidFill>
              </a:rPr>
              <a:t>Voorzitters + bijzitters nemen positie in en de eerste kiezer kan worden toegelaten tot de stemming</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504605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tx1"/>
                </a:solidFill>
              </a:rPr>
              <a:t>Open verzegelde envelop USB-sticks (2 stuks)</a:t>
            </a:r>
          </a:p>
          <a:p>
            <a:pPr marL="457200" indent="-457200">
              <a:lnSpc>
                <a:spcPct val="100000"/>
              </a:lnSpc>
              <a:spcBef>
                <a:spcPts val="400"/>
              </a:spcBef>
              <a:buFont typeface="+mj-lt"/>
              <a:buAutoNum type="arabicPeriod"/>
            </a:pPr>
            <a:r>
              <a:rPr lang="nl-NL" sz="2200" dirty="0">
                <a:solidFill>
                  <a:schemeClr val="tx1"/>
                </a:solidFill>
              </a:rPr>
              <a:t>Open verzegelde envelop stembureau code + wachtwoord</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2438178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Stembureaucode + wachtwoord</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6506CDEA-A15F-464A-9CF0-AFE4E85B6063}"/>
              </a:ext>
            </a:extLst>
          </p:cNvPr>
          <p:cNvPicPr>
            <a:picLocks noChangeAspect="1"/>
          </p:cNvPicPr>
          <p:nvPr/>
        </p:nvPicPr>
        <p:blipFill>
          <a:blip r:embed="rId6"/>
          <a:stretch>
            <a:fillRect/>
          </a:stretch>
        </p:blipFill>
        <p:spPr>
          <a:xfrm>
            <a:off x="3369339" y="1214200"/>
            <a:ext cx="3179928" cy="45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Arrow Connector 9">
            <a:extLst>
              <a:ext uri="{FF2B5EF4-FFF2-40B4-BE49-F238E27FC236}">
                <a16:creationId xmlns:a16="http://schemas.microsoft.com/office/drawing/2014/main" id="{ED88379C-A8CF-5043-8DBA-A47D1BBADDFF}"/>
              </a:ext>
            </a:extLst>
          </p:cNvPr>
          <p:cNvCxnSpPr/>
          <p:nvPr/>
        </p:nvCxnSpPr>
        <p:spPr>
          <a:xfrm>
            <a:off x="1409075" y="3087975"/>
            <a:ext cx="17988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bg1">
                    <a:lumMod val="50000"/>
                  </a:schemeClr>
                </a:solidFill>
              </a:rPr>
              <a:t>Open verzegelde envelop USB-sticks (2 stuks)</a:t>
            </a:r>
          </a:p>
          <a:p>
            <a:pPr marL="457200" indent="-457200">
              <a:lnSpc>
                <a:spcPct val="100000"/>
              </a:lnSpc>
              <a:spcBef>
                <a:spcPts val="400"/>
              </a:spcBef>
              <a:buFont typeface="+mj-lt"/>
              <a:buAutoNum type="arabicPeriod"/>
            </a:pPr>
            <a:r>
              <a:rPr lang="nl-NL" sz="2200" dirty="0">
                <a:solidFill>
                  <a:schemeClr val="bg1">
                    <a:lumMod val="50000"/>
                  </a:schemeClr>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tx1"/>
                </a:solidFill>
              </a:rPr>
              <a:t>Steek beide USB-sticks in de elektronische stembus (E3 + E4)</a:t>
            </a:r>
          </a:p>
          <a:p>
            <a:pPr marL="457200" indent="-457200">
              <a:lnSpc>
                <a:spcPct val="100000"/>
              </a:lnSpc>
              <a:spcBef>
                <a:spcPts val="400"/>
              </a:spcBef>
              <a:buFont typeface="+mj-lt"/>
              <a:buAutoNum type="arabicPeriod"/>
            </a:pPr>
            <a:r>
              <a:rPr lang="nl-NL" sz="2200" dirty="0">
                <a:solidFill>
                  <a:schemeClr val="tx1"/>
                </a:solidFill>
              </a:rPr>
              <a:t>Start </a:t>
            </a:r>
            <a:r>
              <a:rPr lang="nl-NL" sz="2200" dirty="0" smtClean="0">
                <a:solidFill>
                  <a:schemeClr val="tx1"/>
                </a:solidFill>
              </a:rPr>
              <a:t>het voorzitterssysteem </a:t>
            </a:r>
            <a:r>
              <a:rPr lang="nl-NL" sz="2200" dirty="0">
                <a:solidFill>
                  <a:schemeClr val="tx1"/>
                </a:solidFill>
              </a:rPr>
              <a:t>op</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2855383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USB sticks in elektronische stembus</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nl-NL" sz="2200" dirty="0">
                <a:solidFill>
                  <a:schemeClr val="tx1"/>
                </a:solidFill>
              </a:rPr>
              <a:t>Steek beide USB-sticks in E3 en E4</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1" name="Picture 10">
            <a:extLst>
              <a:ext uri="{FF2B5EF4-FFF2-40B4-BE49-F238E27FC236}">
                <a16:creationId xmlns:a16="http://schemas.microsoft.com/office/drawing/2014/main" id="{F6EA2E0D-B434-BD45-ACF2-D4B0B55AFBE9}"/>
              </a:ext>
            </a:extLst>
          </p:cNvPr>
          <p:cNvPicPr>
            <a:picLocks noChangeAspect="1"/>
          </p:cNvPicPr>
          <p:nvPr/>
        </p:nvPicPr>
        <p:blipFill>
          <a:blip r:embed="rId5"/>
          <a:stretch>
            <a:fillRect/>
          </a:stretch>
        </p:blipFill>
        <p:spPr>
          <a:xfrm>
            <a:off x="2266252" y="1404000"/>
            <a:ext cx="5400000" cy="4050000"/>
          </a:xfrm>
          <a:prstGeom prst="rect">
            <a:avLst/>
          </a:prstGeom>
        </p:spPr>
      </p:pic>
      <p:pic>
        <p:nvPicPr>
          <p:cNvPr id="15" name="Picture 14">
            <a:extLst>
              <a:ext uri="{FF2B5EF4-FFF2-40B4-BE49-F238E27FC236}">
                <a16:creationId xmlns:a16="http://schemas.microsoft.com/office/drawing/2014/main" id="{F71E4565-204F-144F-84AD-1BF4A3AB9DE2}"/>
              </a:ext>
            </a:extLst>
          </p:cNvPr>
          <p:cNvPicPr>
            <a:picLocks noChangeAspect="1"/>
          </p:cNvPicPr>
          <p:nvPr/>
        </p:nvPicPr>
        <p:blipFill>
          <a:blip r:embed="rId6"/>
          <a:stretch>
            <a:fillRect/>
          </a:stretch>
        </p:blipFill>
        <p:spPr>
          <a:xfrm>
            <a:off x="2239283" y="1415844"/>
            <a:ext cx="5400000" cy="4050000"/>
          </a:xfrm>
          <a:prstGeom prst="rect">
            <a:avLst/>
          </a:prstGeom>
        </p:spPr>
      </p:pic>
    </p:spTree>
    <p:extLst>
      <p:ext uri="{BB962C8B-B14F-4D97-AF65-F5344CB8AC3E}">
        <p14:creationId xmlns:p14="http://schemas.microsoft.com/office/powerpoint/2010/main" val="45258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87F5EEFC-75E5-504C-BB35-87EC4D21BE61}"/>
              </a:ext>
            </a:extLst>
          </p:cNvPr>
          <p:cNvPicPr>
            <a:picLocks noChangeAspect="1"/>
          </p:cNvPicPr>
          <p:nvPr/>
        </p:nvPicPr>
        <p:blipFill>
          <a:blip r:embed="rId5"/>
          <a:stretch>
            <a:fillRect/>
          </a:stretch>
        </p:blipFill>
        <p:spPr>
          <a:xfrm>
            <a:off x="2253000" y="1404000"/>
            <a:ext cx="5400000" cy="405000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nl-NL" sz="2200" dirty="0">
                <a:solidFill>
                  <a:schemeClr val="tx1"/>
                </a:solidFill>
              </a:rPr>
              <a:t>Houdt de aan/uit knop ingedrukt tot de knop wit oplicht</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spTree>
    <p:extLst>
      <p:ext uri="{BB962C8B-B14F-4D97-AF65-F5344CB8AC3E}">
        <p14:creationId xmlns:p14="http://schemas.microsoft.com/office/powerpoint/2010/main" val="1340847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0" name="Picture 9">
            <a:extLst>
              <a:ext uri="{FF2B5EF4-FFF2-40B4-BE49-F238E27FC236}">
                <a16:creationId xmlns:a16="http://schemas.microsoft.com/office/drawing/2014/main" id="{EEB20592-E1F5-C042-A034-4DE87094C0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1455" y="1745504"/>
            <a:ext cx="5400000" cy="3374999"/>
          </a:xfrm>
          <a:prstGeom prst="rect">
            <a:avLst/>
          </a:prstGeom>
        </p:spPr>
      </p:pic>
    </p:spTree>
    <p:extLst>
      <p:ext uri="{BB962C8B-B14F-4D97-AF65-F5344CB8AC3E}">
        <p14:creationId xmlns:p14="http://schemas.microsoft.com/office/powerpoint/2010/main" val="2777034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5FFA3C14-80FD-1E45-B238-699F52B590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6252" y="1751940"/>
            <a:ext cx="5400000" cy="3375000"/>
          </a:xfrm>
          <a:prstGeom prst="rect">
            <a:avLst/>
          </a:prstGeom>
        </p:spPr>
      </p:pic>
    </p:spTree>
    <p:extLst>
      <p:ext uri="{BB962C8B-B14F-4D97-AF65-F5344CB8AC3E}">
        <p14:creationId xmlns:p14="http://schemas.microsoft.com/office/powerpoint/2010/main" val="2193080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nl-NL" sz="2200" dirty="0">
                <a:solidFill>
                  <a:schemeClr val="tx1"/>
                </a:solidFill>
              </a:rPr>
              <a:t>Houdt de aan/uit knop ingedrukt tot de knop blauw oplicht</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6" name="Picture 5">
            <a:extLst>
              <a:ext uri="{FF2B5EF4-FFF2-40B4-BE49-F238E27FC236}">
                <a16:creationId xmlns:a16="http://schemas.microsoft.com/office/drawing/2014/main" id="{C7CA3BB5-9312-EC47-9CDF-51BC53EA7B7B}"/>
              </a:ext>
            </a:extLst>
          </p:cNvPr>
          <p:cNvPicPr>
            <a:picLocks noChangeAspect="1"/>
          </p:cNvPicPr>
          <p:nvPr/>
        </p:nvPicPr>
        <p:blipFill>
          <a:blip r:embed="rId5"/>
          <a:stretch>
            <a:fillRect/>
          </a:stretch>
        </p:blipFill>
        <p:spPr>
          <a:xfrm>
            <a:off x="2253000" y="1427967"/>
            <a:ext cx="5400000" cy="4050000"/>
          </a:xfrm>
          <a:prstGeom prst="rect">
            <a:avLst/>
          </a:prstGeom>
        </p:spPr>
      </p:pic>
      <p:cxnSp>
        <p:nvCxnSpPr>
          <p:cNvPr id="10" name="Straight Arrow Connector 9">
            <a:extLst>
              <a:ext uri="{FF2B5EF4-FFF2-40B4-BE49-F238E27FC236}">
                <a16:creationId xmlns:a16="http://schemas.microsoft.com/office/drawing/2014/main" id="{996C9007-F956-E144-AAD5-F171D7AE0E41}"/>
              </a:ext>
            </a:extLst>
          </p:cNvPr>
          <p:cNvCxnSpPr>
            <a:cxnSpLocks/>
          </p:cNvCxnSpPr>
          <p:nvPr/>
        </p:nvCxnSpPr>
        <p:spPr>
          <a:xfrm flipH="1">
            <a:off x="6125227" y="2906038"/>
            <a:ext cx="964506" cy="4133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814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8F1B3EE9-B491-8B44-9BBF-BE3F202504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3000" y="1844984"/>
            <a:ext cx="5400000" cy="3159686"/>
          </a:xfrm>
          <a:prstGeom prst="rect">
            <a:avLst/>
          </a:prstGeom>
        </p:spPr>
      </p:pic>
    </p:spTree>
    <p:extLst>
      <p:ext uri="{BB962C8B-B14F-4D97-AF65-F5344CB8AC3E}">
        <p14:creationId xmlns:p14="http://schemas.microsoft.com/office/powerpoint/2010/main" val="3027946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18"/>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Elektronisch stemmen </a:t>
            </a:r>
            <a:r>
              <a:rPr lang="nl-NL" sz="2800" dirty="0" smtClean="0">
                <a:solidFill>
                  <a:srgbClr val="00AFDB"/>
                </a:solidFill>
              </a:rPr>
              <a:t>- overzicht</a:t>
            </a:r>
            <a:endParaRPr lang="nl-NL" sz="2800" dirty="0">
              <a:solidFill>
                <a:srgbClr val="00AFDB"/>
              </a:solidFill>
            </a:endParaRPr>
          </a:p>
        </p:txBody>
      </p:sp>
      <p:sp>
        <p:nvSpPr>
          <p:cNvPr id="3" name="Content Placeholder 2"/>
          <p:cNvSpPr>
            <a:spLocks noGrp="1"/>
          </p:cNvSpPr>
          <p:nvPr>
            <p:ph idx="1"/>
          </p:nvPr>
        </p:nvSpPr>
        <p:spPr>
          <a:xfrm>
            <a:off x="681038" y="1817913"/>
            <a:ext cx="8543925" cy="4103053"/>
          </a:xfrm>
        </p:spPr>
        <p:txBody>
          <a:bodyPr>
            <a:normAutofit/>
          </a:bodyPr>
          <a:lstStyle/>
          <a:p>
            <a:pPr marL="0" indent="0">
              <a:lnSpc>
                <a:spcPct val="150000"/>
              </a:lnSpc>
              <a:buNone/>
            </a:pPr>
            <a:r>
              <a:rPr lang="nl-NL" sz="2200" dirty="0">
                <a:solidFill>
                  <a:schemeClr val="tx1"/>
                </a:solidFill>
              </a:rPr>
              <a:t>Gemeenten die in 2019 voor het eerst stemmen met SMMT systemen</a:t>
            </a:r>
          </a:p>
          <a:p>
            <a:pPr lvl="1">
              <a:lnSpc>
                <a:spcPct val="150000"/>
              </a:lnSpc>
            </a:pPr>
            <a:r>
              <a:rPr lang="nl-NL" dirty="0">
                <a:solidFill>
                  <a:schemeClr val="tx1"/>
                </a:solidFill>
              </a:rPr>
              <a:t>1 nieuwe gemeente</a:t>
            </a:r>
          </a:p>
          <a:p>
            <a:pPr marL="0" indent="0">
              <a:lnSpc>
                <a:spcPct val="150000"/>
              </a:lnSpc>
              <a:buNone/>
            </a:pPr>
            <a:r>
              <a:rPr lang="nl-NL" sz="2200" dirty="0">
                <a:solidFill>
                  <a:schemeClr val="tx1"/>
                </a:solidFill>
              </a:rPr>
              <a:t>Gemeenten die in 2018 voor het eerst </a:t>
            </a:r>
            <a:r>
              <a:rPr lang="nl-NL" sz="2200" dirty="0" smtClean="0">
                <a:solidFill>
                  <a:schemeClr val="tx1"/>
                </a:solidFill>
              </a:rPr>
              <a:t>stemden </a:t>
            </a:r>
            <a:r>
              <a:rPr lang="nl-NL" sz="2200" dirty="0">
                <a:solidFill>
                  <a:schemeClr val="tx1"/>
                </a:solidFill>
              </a:rPr>
              <a:t>met SMMT systemen</a:t>
            </a:r>
          </a:p>
          <a:p>
            <a:pPr lvl="1">
              <a:lnSpc>
                <a:spcPct val="150000"/>
              </a:lnSpc>
            </a:pPr>
            <a:r>
              <a:rPr lang="nl-NL" sz="2200" dirty="0">
                <a:solidFill>
                  <a:schemeClr val="tx1"/>
                </a:solidFill>
              </a:rPr>
              <a:t>17 Brussel, 12 Vlaanderen, 9 Duitstalige gemeenschap</a:t>
            </a:r>
          </a:p>
          <a:p>
            <a:pPr marL="0" indent="0">
              <a:lnSpc>
                <a:spcPct val="150000"/>
              </a:lnSpc>
              <a:buNone/>
            </a:pPr>
            <a:r>
              <a:rPr lang="nl-NL" sz="2200" dirty="0">
                <a:solidFill>
                  <a:schemeClr val="tx1"/>
                </a:solidFill>
              </a:rPr>
              <a:t>Gemeenten die sinds 2012 stemmen met SMMT systemen</a:t>
            </a:r>
          </a:p>
          <a:p>
            <a:pPr lvl="1">
              <a:lnSpc>
                <a:spcPct val="150000"/>
              </a:lnSpc>
            </a:pPr>
            <a:r>
              <a:rPr lang="nl-NL" sz="2200" dirty="0">
                <a:solidFill>
                  <a:schemeClr val="tx1"/>
                </a:solidFill>
              </a:rPr>
              <a:t> 2 Brussel, 151 Vlaanderen</a:t>
            </a:r>
          </a:p>
          <a:p>
            <a:pPr marL="457200" lvl="1" indent="0">
              <a:buNone/>
            </a:pPr>
            <a:endParaRPr lang="nl-NL" sz="2200" dirty="0">
              <a:solidFill>
                <a:schemeClr val="tx1"/>
              </a:solidFill>
            </a:endParaRPr>
          </a:p>
          <a:p>
            <a:pPr lvl="1"/>
            <a:endParaRPr lang="nl-NL" sz="2200" dirty="0">
              <a:solidFill>
                <a:schemeClr val="tx1"/>
              </a:solidFill>
            </a:endParaRPr>
          </a:p>
        </p:txBody>
      </p:sp>
    </p:spTree>
    <p:extLst>
      <p:ext uri="{BB962C8B-B14F-4D97-AF65-F5344CB8AC3E}">
        <p14:creationId xmlns:p14="http://schemas.microsoft.com/office/powerpoint/2010/main" val="2128096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8" name="Picture 7">
            <a:extLst>
              <a:ext uri="{FF2B5EF4-FFF2-40B4-BE49-F238E27FC236}">
                <a16:creationId xmlns:a16="http://schemas.microsoft.com/office/drawing/2014/main" id="{B6FD850B-D116-6240-8696-B1EDABD693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3810" y="1857956"/>
            <a:ext cx="5400000" cy="3164065"/>
          </a:xfrm>
          <a:prstGeom prst="rect">
            <a:avLst/>
          </a:prstGeom>
        </p:spPr>
      </p:pic>
    </p:spTree>
    <p:extLst>
      <p:ext uri="{BB962C8B-B14F-4D97-AF65-F5344CB8AC3E}">
        <p14:creationId xmlns:p14="http://schemas.microsoft.com/office/powerpoint/2010/main" val="3288298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8" name="Picture 7">
            <a:extLst>
              <a:ext uri="{FF2B5EF4-FFF2-40B4-BE49-F238E27FC236}">
                <a16:creationId xmlns:a16="http://schemas.microsoft.com/office/drawing/2014/main" id="{D7EA63A7-9CCC-DC40-ADCA-9704F34F53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3000" y="1741500"/>
            <a:ext cx="5400000" cy="3375000"/>
          </a:xfrm>
          <a:prstGeom prst="rect">
            <a:avLst/>
          </a:prstGeom>
        </p:spPr>
      </p:pic>
    </p:spTree>
    <p:extLst>
      <p:ext uri="{BB962C8B-B14F-4D97-AF65-F5344CB8AC3E}">
        <p14:creationId xmlns:p14="http://schemas.microsoft.com/office/powerpoint/2010/main" val="3852958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bg1">
                    <a:lumMod val="50000"/>
                  </a:schemeClr>
                </a:solidFill>
              </a:rPr>
              <a:t>Open verzegelde envelop USB-sticks (2 stuks)</a:t>
            </a:r>
          </a:p>
          <a:p>
            <a:pPr marL="457200" indent="-457200">
              <a:lnSpc>
                <a:spcPct val="100000"/>
              </a:lnSpc>
              <a:spcBef>
                <a:spcPts val="400"/>
              </a:spcBef>
              <a:buFont typeface="+mj-lt"/>
              <a:buAutoNum type="arabicPeriod"/>
            </a:pPr>
            <a:r>
              <a:rPr lang="nl-NL" sz="2200" dirty="0">
                <a:solidFill>
                  <a:schemeClr val="bg1">
                    <a:lumMod val="50000"/>
                  </a:schemeClr>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bg1">
                    <a:lumMod val="50000"/>
                  </a:schemeClr>
                </a:solidFill>
              </a:rPr>
              <a:t>Steek beide USB-sticks in de elektronische stembus (E3 + E4)</a:t>
            </a:r>
          </a:p>
          <a:p>
            <a:pPr marL="457200" indent="-457200">
              <a:lnSpc>
                <a:spcPct val="100000"/>
              </a:lnSpc>
              <a:spcBef>
                <a:spcPts val="400"/>
              </a:spcBef>
              <a:buFont typeface="+mj-lt"/>
              <a:buAutoNum type="arabicPeriod"/>
            </a:pPr>
            <a:r>
              <a:rPr lang="nl-NL" sz="2200" dirty="0" smtClean="0">
                <a:solidFill>
                  <a:schemeClr val="bg1">
                    <a:lumMod val="50000"/>
                  </a:schemeClr>
                </a:solidFill>
              </a:rPr>
              <a:t>Start het </a:t>
            </a:r>
            <a:r>
              <a:rPr lang="nl-NL" sz="2200" dirty="0">
                <a:solidFill>
                  <a:schemeClr val="bg1">
                    <a:lumMod val="50000"/>
                  </a:schemeClr>
                </a:solidFill>
              </a:rPr>
              <a:t>voorzitterssysteem op</a:t>
            </a:r>
          </a:p>
          <a:p>
            <a:pPr marL="457200" indent="-457200">
              <a:lnSpc>
                <a:spcPct val="100000"/>
              </a:lnSpc>
              <a:spcBef>
                <a:spcPts val="400"/>
              </a:spcBef>
              <a:buFont typeface="+mj-lt"/>
              <a:buAutoNum type="arabicPeriod"/>
            </a:pPr>
            <a:r>
              <a:rPr lang="nl-NL" sz="2200" dirty="0">
                <a:solidFill>
                  <a:schemeClr val="tx1"/>
                </a:solidFill>
              </a:rPr>
              <a:t>Op instructie opstarten </a:t>
            </a:r>
            <a:r>
              <a:rPr lang="nl-NL" sz="2200" dirty="0" smtClean="0">
                <a:solidFill>
                  <a:schemeClr val="tx1"/>
                </a:solidFill>
              </a:rPr>
              <a:t>stemcomputers </a:t>
            </a:r>
            <a:r>
              <a:rPr lang="nl-NL" sz="2200" dirty="0">
                <a:solidFill>
                  <a:schemeClr val="tx1"/>
                </a:solidFill>
              </a:rPr>
              <a:t>met 1 USB-stick</a:t>
            </a:r>
          </a:p>
          <a:p>
            <a:pPr marL="0" indent="0">
              <a:lnSpc>
                <a:spcPct val="100000"/>
              </a:lnSpc>
              <a:spcBef>
                <a:spcPts val="400"/>
              </a:spcBef>
              <a:buNone/>
            </a:pPr>
            <a:endParaRPr lang="nl-NL" sz="2200" dirty="0">
              <a:solidFill>
                <a:schemeClr val="tx1"/>
              </a:solidFill>
            </a:endParaRP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2717176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87A3F02C-AF24-5E45-8210-D0932BC355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3000" y="1741500"/>
            <a:ext cx="5400000" cy="3374999"/>
          </a:xfrm>
          <a:prstGeom prst="rect">
            <a:avLst/>
          </a:prstGeom>
        </p:spPr>
      </p:pic>
    </p:spTree>
    <p:extLst>
      <p:ext uri="{BB962C8B-B14F-4D97-AF65-F5344CB8AC3E}">
        <p14:creationId xmlns:p14="http://schemas.microsoft.com/office/powerpoint/2010/main" val="4012622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E58C2E58-A3A4-4A40-A536-66BA4E04AB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5067" y="1855373"/>
            <a:ext cx="5400000" cy="3155294"/>
          </a:xfrm>
          <a:prstGeom prst="rect">
            <a:avLst/>
          </a:prstGeom>
        </p:spPr>
      </p:pic>
    </p:spTree>
    <p:extLst>
      <p:ext uri="{BB962C8B-B14F-4D97-AF65-F5344CB8AC3E}">
        <p14:creationId xmlns:p14="http://schemas.microsoft.com/office/powerpoint/2010/main" val="301805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1" name="Picture 10">
            <a:extLst>
              <a:ext uri="{FF2B5EF4-FFF2-40B4-BE49-F238E27FC236}">
                <a16:creationId xmlns:a16="http://schemas.microsoft.com/office/drawing/2014/main" id="{8CF4A044-AEC4-7A42-A751-E3DFD4B913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2757" y="1732287"/>
            <a:ext cx="5400000" cy="3375001"/>
          </a:xfrm>
          <a:prstGeom prst="rect">
            <a:avLst/>
          </a:prstGeom>
        </p:spPr>
      </p:pic>
    </p:spTree>
    <p:extLst>
      <p:ext uri="{BB962C8B-B14F-4D97-AF65-F5344CB8AC3E}">
        <p14:creationId xmlns:p14="http://schemas.microsoft.com/office/powerpoint/2010/main" val="1059266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8" name="Picture 7">
            <a:extLst>
              <a:ext uri="{FF2B5EF4-FFF2-40B4-BE49-F238E27FC236}">
                <a16:creationId xmlns:a16="http://schemas.microsoft.com/office/drawing/2014/main" id="{40A66106-A6BC-FA4B-AA7D-10A7F3DFEC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1875" y="1737036"/>
            <a:ext cx="5400000" cy="3375000"/>
          </a:xfrm>
          <a:prstGeom prst="rect">
            <a:avLst/>
          </a:prstGeom>
        </p:spPr>
      </p:pic>
    </p:spTree>
    <p:extLst>
      <p:ext uri="{BB962C8B-B14F-4D97-AF65-F5344CB8AC3E}">
        <p14:creationId xmlns:p14="http://schemas.microsoft.com/office/powerpoint/2010/main" val="1213965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11" name="Content Placeholder 2">
            <a:extLst>
              <a:ext uri="{FF2B5EF4-FFF2-40B4-BE49-F238E27FC236}">
                <a16:creationId xmlns:a16="http://schemas.microsoft.com/office/drawing/2014/main" id="{8B2634E2-9244-FF4F-912D-98144847A689}"/>
              </a:ext>
            </a:extLst>
          </p:cNvPr>
          <p:cNvSpPr>
            <a:spLocks noGrp="1"/>
          </p:cNvSpPr>
          <p:nvPr>
            <p:ph idx="1"/>
          </p:nvPr>
        </p:nvSpPr>
        <p:spPr>
          <a:xfrm>
            <a:off x="681038" y="1817913"/>
            <a:ext cx="8543925" cy="4103053"/>
          </a:xfrm>
        </p:spPr>
        <p:txBody>
          <a:bodyPr>
            <a:noAutofit/>
          </a:bodyPr>
          <a:lstStyle/>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r>
              <a:rPr lang="nl-NL" sz="2200" dirty="0">
                <a:solidFill>
                  <a:schemeClr val="tx1"/>
                </a:solidFill>
              </a:rPr>
              <a:t>Neem nu 1 of 2 USB-sticks uit de elektronische stembus en ga naar de eerste stemcomputer in het meest linkse stemhokje.</a:t>
            </a: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r>
              <a:rPr lang="nl-NL" sz="2200" dirty="0">
                <a:solidFill>
                  <a:schemeClr val="tx1"/>
                </a:solidFill>
              </a:rPr>
              <a:t>Het scherm van het voorzitterssysteem toont de volgende status:</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spTree>
    <p:extLst>
      <p:ext uri="{BB962C8B-B14F-4D97-AF65-F5344CB8AC3E}">
        <p14:creationId xmlns:p14="http://schemas.microsoft.com/office/powerpoint/2010/main" val="2749245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0" name="Picture 9">
            <a:extLst>
              <a:ext uri="{FF2B5EF4-FFF2-40B4-BE49-F238E27FC236}">
                <a16:creationId xmlns:a16="http://schemas.microsoft.com/office/drawing/2014/main" id="{3D5A17DC-3B53-E64A-9C7E-28977BAE65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3314" y="1739753"/>
            <a:ext cx="5400000" cy="3375000"/>
          </a:xfrm>
          <a:prstGeom prst="rect">
            <a:avLst/>
          </a:prstGeom>
        </p:spPr>
      </p:pic>
    </p:spTree>
    <p:extLst>
      <p:ext uri="{BB962C8B-B14F-4D97-AF65-F5344CB8AC3E}">
        <p14:creationId xmlns:p14="http://schemas.microsoft.com/office/powerpoint/2010/main" val="3857607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37A5C42E-616A-9940-B74F-5C9B7EF7AF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2753" y="1846969"/>
            <a:ext cx="5400000" cy="3164062"/>
          </a:xfrm>
          <a:prstGeom prst="rect">
            <a:avLst/>
          </a:prstGeom>
        </p:spPr>
      </p:pic>
    </p:spTree>
    <p:extLst>
      <p:ext uri="{BB962C8B-B14F-4D97-AF65-F5344CB8AC3E}">
        <p14:creationId xmlns:p14="http://schemas.microsoft.com/office/powerpoint/2010/main" val="3426605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Doelstellingen van de training</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Van elk onderdeel van het stemsysteem weten waarvoor het dient</a:t>
            </a:r>
          </a:p>
          <a:p>
            <a:pPr>
              <a:lnSpc>
                <a:spcPct val="150000"/>
              </a:lnSpc>
              <a:buFont typeface="Wingdings" pitchFamily="2" charset="2"/>
              <a:buChar char="§"/>
            </a:pPr>
            <a:r>
              <a:rPr lang="nl-NL" sz="2200" dirty="0">
                <a:solidFill>
                  <a:schemeClr val="tx1"/>
                </a:solidFill>
              </a:rPr>
              <a:t>Stembureaus inrichten en stemsystemen correct installeren</a:t>
            </a:r>
          </a:p>
          <a:p>
            <a:pPr>
              <a:lnSpc>
                <a:spcPct val="150000"/>
              </a:lnSpc>
              <a:buFont typeface="Wingdings" pitchFamily="2" charset="2"/>
              <a:buChar char="§"/>
            </a:pPr>
            <a:r>
              <a:rPr lang="nl-NL" sz="2200" dirty="0">
                <a:solidFill>
                  <a:schemeClr val="tx1"/>
                </a:solidFill>
              </a:rPr>
              <a:t>Proces van opstarten tot en met afsluiten beheersen</a:t>
            </a:r>
          </a:p>
          <a:p>
            <a:pPr>
              <a:lnSpc>
                <a:spcPct val="150000"/>
              </a:lnSpc>
              <a:buFont typeface="Wingdings" pitchFamily="2" charset="2"/>
              <a:buChar char="§"/>
            </a:pPr>
            <a:r>
              <a:rPr lang="nl-NL" sz="2200" dirty="0">
                <a:solidFill>
                  <a:schemeClr val="tx1"/>
                </a:solidFill>
              </a:rPr>
              <a:t>Weten wat te doen bij problemen en incidenten</a:t>
            </a:r>
          </a:p>
          <a:p>
            <a:pPr>
              <a:lnSpc>
                <a:spcPct val="150000"/>
              </a:lnSpc>
              <a:buFont typeface="Wingdings" pitchFamily="2" charset="2"/>
              <a:buChar char="§"/>
            </a:pPr>
            <a:r>
              <a:rPr lang="nl-NL" sz="2200" dirty="0">
                <a:solidFill>
                  <a:schemeClr val="tx1"/>
                </a:solidFill>
              </a:rPr>
              <a:t>Weten hoe het hoofdbureau te ondersteunen bij </a:t>
            </a:r>
            <a:r>
              <a:rPr lang="nl-NL" sz="2200" dirty="0" err="1">
                <a:solidFill>
                  <a:schemeClr val="tx1"/>
                </a:solidFill>
              </a:rPr>
              <a:t>herscannen</a:t>
            </a:r>
            <a:endParaRPr lang="nl-NL" sz="2200" dirty="0">
              <a:solidFill>
                <a:schemeClr val="tx1"/>
              </a:solidFill>
            </a:endParaRPr>
          </a:p>
          <a:p>
            <a:pPr>
              <a:lnSpc>
                <a:spcPct val="150000"/>
              </a:lnSpc>
              <a:buFont typeface="Wingdings" pitchFamily="2" charset="2"/>
              <a:buChar char="§"/>
            </a:pPr>
            <a:r>
              <a:rPr lang="nl-NL" sz="2200" dirty="0">
                <a:solidFill>
                  <a:schemeClr val="tx1"/>
                </a:solidFill>
              </a:rPr>
              <a:t>Kennis en vertrouwen ontwikkelen om zelf voorzitters op te leiden</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spTree>
    <p:extLst>
      <p:ext uri="{BB962C8B-B14F-4D97-AF65-F5344CB8AC3E}">
        <p14:creationId xmlns:p14="http://schemas.microsoft.com/office/powerpoint/2010/main" val="925073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8" name="Content Placeholder 12">
            <a:extLst>
              <a:ext uri="{FF2B5EF4-FFF2-40B4-BE49-F238E27FC236}">
                <a16:creationId xmlns:a16="http://schemas.microsoft.com/office/drawing/2014/main" id="{2078E1FF-D590-4E46-BE35-17484585C2D4}"/>
              </a:ext>
            </a:extLst>
          </p:cNvPr>
          <p:cNvPicPr>
            <a:picLocks noGrp="1" noChangeAspect="1"/>
          </p:cNvPicPr>
          <p:nvPr>
            <p:ph idx="1"/>
          </p:nvPr>
        </p:nvPicPr>
        <p:blipFill rotWithShape="1">
          <a:blip r:embed="rId5"/>
          <a:srcRect t="2119" b="6209"/>
          <a:stretch/>
        </p:blipFill>
        <p:spPr>
          <a:xfrm>
            <a:off x="3538260" y="1351722"/>
            <a:ext cx="2876890" cy="3988904"/>
          </a:xfrm>
        </p:spPr>
      </p:pic>
      <p:sp>
        <p:nvSpPr>
          <p:cNvPr id="10" name="Content Placeholder 2">
            <a:extLst>
              <a:ext uri="{FF2B5EF4-FFF2-40B4-BE49-F238E27FC236}">
                <a16:creationId xmlns:a16="http://schemas.microsoft.com/office/drawing/2014/main" id="{2D1A02D4-C62B-3443-9256-A3C1809C3D3D}"/>
              </a:ext>
            </a:extLst>
          </p:cNvPr>
          <p:cNvSpPr txBox="1">
            <a:spLocks/>
          </p:cNvSpPr>
          <p:nvPr/>
        </p:nvSpPr>
        <p:spPr>
          <a:xfrm>
            <a:off x="696538" y="5486400"/>
            <a:ext cx="8543925" cy="887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NL" sz="2200" dirty="0" smtClean="0">
                <a:solidFill>
                  <a:schemeClr val="tx1"/>
                </a:solidFill>
              </a:rPr>
              <a:t>Houd </a:t>
            </a:r>
            <a:r>
              <a:rPr lang="nl-NL" sz="2200" dirty="0">
                <a:solidFill>
                  <a:schemeClr val="tx1"/>
                </a:solidFill>
              </a:rPr>
              <a:t>de aan/uit knop ingedrukt tot het aanraakscherm informatie toont en sluit beide kleppen als het opstartproces helemaal afgerond is</a:t>
            </a:r>
          </a:p>
          <a:p>
            <a:pPr marL="457200" lvl="1" indent="0">
              <a:buFont typeface="Arial" panose="020B0604020202020204" pitchFamily="34" charset="0"/>
              <a:buNone/>
            </a:pPr>
            <a:endParaRPr lang="nl-NL" sz="2200" dirty="0">
              <a:solidFill>
                <a:schemeClr val="tx1"/>
              </a:solidFill>
            </a:endParaRPr>
          </a:p>
          <a:p>
            <a:pPr marL="457200" lvl="1" indent="0">
              <a:buFont typeface="Arial" panose="020B0604020202020204" pitchFamily="34" charset="0"/>
              <a:buNone/>
            </a:pPr>
            <a:endParaRPr lang="nl-NL" sz="2200" dirty="0">
              <a:solidFill>
                <a:schemeClr val="tx1"/>
              </a:solidFill>
            </a:endParaRPr>
          </a:p>
        </p:txBody>
      </p:sp>
      <p:sp>
        <p:nvSpPr>
          <p:cNvPr id="12" name="TextBox 11">
            <a:extLst>
              <a:ext uri="{FF2B5EF4-FFF2-40B4-BE49-F238E27FC236}">
                <a16:creationId xmlns:a16="http://schemas.microsoft.com/office/drawing/2014/main" id="{A70BC72C-ABC8-3047-B06B-551B07CD4C9C}"/>
              </a:ext>
            </a:extLst>
          </p:cNvPr>
          <p:cNvSpPr txBox="1"/>
          <p:nvPr/>
        </p:nvSpPr>
        <p:spPr>
          <a:xfrm>
            <a:off x="2186608" y="3458817"/>
            <a:ext cx="1126434" cy="369332"/>
          </a:xfrm>
          <a:prstGeom prst="rect">
            <a:avLst/>
          </a:prstGeom>
          <a:noFill/>
        </p:spPr>
        <p:txBody>
          <a:bodyPr wrap="square" rtlCol="0">
            <a:spAutoFit/>
          </a:bodyPr>
          <a:lstStyle/>
          <a:p>
            <a:pPr algn="ctr"/>
            <a:r>
              <a:rPr lang="nl-NL" dirty="0"/>
              <a:t>Aan/uit</a:t>
            </a:r>
          </a:p>
        </p:txBody>
      </p:sp>
      <p:cxnSp>
        <p:nvCxnSpPr>
          <p:cNvPr id="13" name="Straight Arrow Connector 12">
            <a:extLst>
              <a:ext uri="{FF2B5EF4-FFF2-40B4-BE49-F238E27FC236}">
                <a16:creationId xmlns:a16="http://schemas.microsoft.com/office/drawing/2014/main" id="{280F314D-173F-0A42-9D12-32513A2594B1}"/>
              </a:ext>
            </a:extLst>
          </p:cNvPr>
          <p:cNvCxnSpPr>
            <a:cxnSpLocks/>
          </p:cNvCxnSpPr>
          <p:nvPr/>
        </p:nvCxnSpPr>
        <p:spPr>
          <a:xfrm flipV="1">
            <a:off x="3134138" y="2040836"/>
            <a:ext cx="1557130" cy="4174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1415FD-F54A-2B4B-B22E-8370EC403D8C}"/>
              </a:ext>
            </a:extLst>
          </p:cNvPr>
          <p:cNvSpPr txBox="1"/>
          <p:nvPr/>
        </p:nvSpPr>
        <p:spPr>
          <a:xfrm>
            <a:off x="2113725" y="2325758"/>
            <a:ext cx="1126434" cy="369332"/>
          </a:xfrm>
          <a:prstGeom prst="rect">
            <a:avLst/>
          </a:prstGeom>
          <a:noFill/>
        </p:spPr>
        <p:txBody>
          <a:bodyPr wrap="square" rtlCol="0">
            <a:spAutoFit/>
          </a:bodyPr>
          <a:lstStyle/>
          <a:p>
            <a:pPr algn="ctr"/>
            <a:r>
              <a:rPr lang="nl-NL" dirty="0"/>
              <a:t>USB</a:t>
            </a:r>
          </a:p>
        </p:txBody>
      </p:sp>
      <p:cxnSp>
        <p:nvCxnSpPr>
          <p:cNvPr id="15" name="Straight Arrow Connector 14">
            <a:extLst>
              <a:ext uri="{FF2B5EF4-FFF2-40B4-BE49-F238E27FC236}">
                <a16:creationId xmlns:a16="http://schemas.microsoft.com/office/drawing/2014/main" id="{DA7AA000-0E20-9C4F-88C4-1258ADB94EC2}"/>
              </a:ext>
            </a:extLst>
          </p:cNvPr>
          <p:cNvCxnSpPr>
            <a:cxnSpLocks/>
          </p:cNvCxnSpPr>
          <p:nvPr/>
        </p:nvCxnSpPr>
        <p:spPr>
          <a:xfrm flipV="1">
            <a:off x="3154018" y="3240159"/>
            <a:ext cx="1557130" cy="4174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471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4B7EA9A0-0D0F-104B-AB08-CF4A34D47DAE}"/>
              </a:ext>
            </a:extLst>
          </p:cNvPr>
          <p:cNvPicPr>
            <a:picLocks noChangeAspect="1"/>
          </p:cNvPicPr>
          <p:nvPr/>
        </p:nvPicPr>
        <p:blipFill>
          <a:blip r:embed="rId5"/>
          <a:stretch>
            <a:fillRect/>
          </a:stretch>
        </p:blipFill>
        <p:spPr>
          <a:xfrm>
            <a:off x="3163957" y="1219199"/>
            <a:ext cx="3600000" cy="4500000"/>
          </a:xfrm>
          <a:prstGeom prst="rect">
            <a:avLst/>
          </a:prstGeom>
        </p:spPr>
      </p:pic>
    </p:spTree>
    <p:extLst>
      <p:ext uri="{BB962C8B-B14F-4D97-AF65-F5344CB8AC3E}">
        <p14:creationId xmlns:p14="http://schemas.microsoft.com/office/powerpoint/2010/main" val="2676277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25C7494B-D5B5-6342-BF04-39ED2792CCFC}"/>
              </a:ext>
            </a:extLst>
          </p:cNvPr>
          <p:cNvPicPr>
            <a:picLocks noChangeAspect="1"/>
          </p:cNvPicPr>
          <p:nvPr/>
        </p:nvPicPr>
        <p:blipFill>
          <a:blip r:embed="rId5"/>
          <a:stretch>
            <a:fillRect/>
          </a:stretch>
        </p:blipFill>
        <p:spPr>
          <a:xfrm>
            <a:off x="3163955" y="1192692"/>
            <a:ext cx="3600000" cy="4500000"/>
          </a:xfrm>
          <a:prstGeom prst="rect">
            <a:avLst/>
          </a:prstGeom>
        </p:spPr>
      </p:pic>
    </p:spTree>
    <p:extLst>
      <p:ext uri="{BB962C8B-B14F-4D97-AF65-F5344CB8AC3E}">
        <p14:creationId xmlns:p14="http://schemas.microsoft.com/office/powerpoint/2010/main" val="1763162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grpSp>
        <p:nvGrpSpPr>
          <p:cNvPr id="10" name="Group 9">
            <a:extLst>
              <a:ext uri="{FF2B5EF4-FFF2-40B4-BE49-F238E27FC236}">
                <a16:creationId xmlns:a16="http://schemas.microsoft.com/office/drawing/2014/main" id="{832EF9D9-371F-8744-B65B-03C74CFA92B6}"/>
              </a:ext>
            </a:extLst>
          </p:cNvPr>
          <p:cNvGrpSpPr/>
          <p:nvPr/>
        </p:nvGrpSpPr>
        <p:grpSpPr>
          <a:xfrm>
            <a:off x="3140852" y="1284066"/>
            <a:ext cx="3600000" cy="4500000"/>
            <a:chOff x="3140852" y="1309466"/>
            <a:chExt cx="3600000" cy="4500000"/>
          </a:xfrm>
        </p:grpSpPr>
        <p:pic>
          <p:nvPicPr>
            <p:cNvPr id="11" name="Picture 10">
              <a:extLst>
                <a:ext uri="{FF2B5EF4-FFF2-40B4-BE49-F238E27FC236}">
                  <a16:creationId xmlns:a16="http://schemas.microsoft.com/office/drawing/2014/main" id="{FF5A871D-CA4E-C447-9157-E51E35F24F1E}"/>
                </a:ext>
              </a:extLst>
            </p:cNvPr>
            <p:cNvPicPr>
              <a:picLocks noChangeAspect="1"/>
            </p:cNvPicPr>
            <p:nvPr/>
          </p:nvPicPr>
          <p:blipFill>
            <a:blip r:embed="rId5"/>
            <a:stretch>
              <a:fillRect/>
            </a:stretch>
          </p:blipFill>
          <p:spPr>
            <a:xfrm>
              <a:off x="3140852" y="1309466"/>
              <a:ext cx="3600000" cy="4500000"/>
            </a:xfrm>
            <a:prstGeom prst="rect">
              <a:avLst/>
            </a:prstGeom>
          </p:spPr>
        </p:pic>
        <p:pic>
          <p:nvPicPr>
            <p:cNvPr id="12" name="Picture 11">
              <a:extLst>
                <a:ext uri="{FF2B5EF4-FFF2-40B4-BE49-F238E27FC236}">
                  <a16:creationId xmlns:a16="http://schemas.microsoft.com/office/drawing/2014/main" id="{06F4E1EC-C860-DB46-99B5-2F70EDDA9EA3}"/>
                </a:ext>
              </a:extLst>
            </p:cNvPr>
            <p:cNvPicPr>
              <a:picLocks noChangeAspect="1"/>
            </p:cNvPicPr>
            <p:nvPr/>
          </p:nvPicPr>
          <p:blipFill>
            <a:blip r:embed="rId6"/>
            <a:stretch>
              <a:fillRect/>
            </a:stretch>
          </p:blipFill>
          <p:spPr>
            <a:xfrm>
              <a:off x="3797300" y="3746500"/>
              <a:ext cx="2298700" cy="571499"/>
            </a:xfrm>
            <a:prstGeom prst="rect">
              <a:avLst/>
            </a:prstGeom>
          </p:spPr>
        </p:pic>
      </p:grpSp>
    </p:spTree>
    <p:extLst>
      <p:ext uri="{BB962C8B-B14F-4D97-AF65-F5344CB8AC3E}">
        <p14:creationId xmlns:p14="http://schemas.microsoft.com/office/powerpoint/2010/main" val="3660254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grpSp>
        <p:nvGrpSpPr>
          <p:cNvPr id="8" name="Group 7">
            <a:extLst>
              <a:ext uri="{FF2B5EF4-FFF2-40B4-BE49-F238E27FC236}">
                <a16:creationId xmlns:a16="http://schemas.microsoft.com/office/drawing/2014/main" id="{9A81E69E-E28B-434A-895F-37B113860EDD}"/>
              </a:ext>
            </a:extLst>
          </p:cNvPr>
          <p:cNvGrpSpPr/>
          <p:nvPr/>
        </p:nvGrpSpPr>
        <p:grpSpPr>
          <a:xfrm>
            <a:off x="3150703" y="1179444"/>
            <a:ext cx="3600000" cy="4500000"/>
            <a:chOff x="3150703" y="1179444"/>
            <a:chExt cx="3600000" cy="4500000"/>
          </a:xfrm>
        </p:grpSpPr>
        <p:pic>
          <p:nvPicPr>
            <p:cNvPr id="7" name="Picture 6">
              <a:extLst>
                <a:ext uri="{FF2B5EF4-FFF2-40B4-BE49-F238E27FC236}">
                  <a16:creationId xmlns:a16="http://schemas.microsoft.com/office/drawing/2014/main" id="{19C0CB88-2694-FA48-97DF-476BDC590759}"/>
                </a:ext>
              </a:extLst>
            </p:cNvPr>
            <p:cNvPicPr>
              <a:picLocks noChangeAspect="1"/>
            </p:cNvPicPr>
            <p:nvPr/>
          </p:nvPicPr>
          <p:blipFill>
            <a:blip r:embed="rId5"/>
            <a:stretch>
              <a:fillRect/>
            </a:stretch>
          </p:blipFill>
          <p:spPr>
            <a:xfrm>
              <a:off x="3150703" y="1179444"/>
              <a:ext cx="3600000" cy="4500000"/>
            </a:xfrm>
            <a:prstGeom prst="rect">
              <a:avLst/>
            </a:prstGeom>
          </p:spPr>
        </p:pic>
        <p:sp>
          <p:nvSpPr>
            <p:cNvPr id="5" name="Rectangle 4">
              <a:extLst>
                <a:ext uri="{FF2B5EF4-FFF2-40B4-BE49-F238E27FC236}">
                  <a16:creationId xmlns:a16="http://schemas.microsoft.com/office/drawing/2014/main" id="{31B91864-17DD-5D4D-A26B-F41C211FD828}"/>
                </a:ext>
              </a:extLst>
            </p:cNvPr>
            <p:cNvSpPr/>
            <p:nvPr/>
          </p:nvSpPr>
          <p:spPr>
            <a:xfrm>
              <a:off x="3803374" y="4359965"/>
              <a:ext cx="2332383" cy="31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D59FC933-72C3-3F4E-9CFE-9FB68F0937BC}"/>
                </a:ext>
              </a:extLst>
            </p:cNvPr>
            <p:cNvSpPr/>
            <p:nvPr/>
          </p:nvSpPr>
          <p:spPr>
            <a:xfrm>
              <a:off x="3193775" y="4896678"/>
              <a:ext cx="3498574" cy="271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759899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6" name="Picture 5">
            <a:extLst>
              <a:ext uri="{FF2B5EF4-FFF2-40B4-BE49-F238E27FC236}">
                <a16:creationId xmlns:a16="http://schemas.microsoft.com/office/drawing/2014/main" id="{3B7B0CB0-0999-1846-8FB0-0892B23B55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0300" y="2151165"/>
            <a:ext cx="5400000" cy="2582174"/>
          </a:xfrm>
          <a:prstGeom prst="rect">
            <a:avLst/>
          </a:prstGeom>
        </p:spPr>
      </p:pic>
      <p:sp>
        <p:nvSpPr>
          <p:cNvPr id="7" name="Content Placeholder 2">
            <a:extLst>
              <a:ext uri="{FF2B5EF4-FFF2-40B4-BE49-F238E27FC236}">
                <a16:creationId xmlns:a16="http://schemas.microsoft.com/office/drawing/2014/main" id="{315D9551-E1ED-5446-AC23-8FBED7AB97C1}"/>
              </a:ext>
            </a:extLst>
          </p:cNvPr>
          <p:cNvSpPr>
            <a:spLocks noGrp="1"/>
          </p:cNvSpPr>
          <p:nvPr>
            <p:ph idx="1"/>
          </p:nvPr>
        </p:nvSpPr>
        <p:spPr>
          <a:xfrm>
            <a:off x="696538" y="5312097"/>
            <a:ext cx="8543925" cy="1048945"/>
          </a:xfrm>
        </p:spPr>
        <p:txBody>
          <a:bodyPr>
            <a:noAutofit/>
          </a:bodyPr>
          <a:lstStyle/>
          <a:p>
            <a:pPr marL="0" indent="0" algn="ctr">
              <a:lnSpc>
                <a:spcPct val="100000"/>
              </a:lnSpc>
              <a:buNone/>
            </a:pPr>
            <a:r>
              <a:rPr lang="nl-NL" sz="2200" dirty="0" smtClean="0">
                <a:solidFill>
                  <a:schemeClr val="tx1"/>
                </a:solidFill>
              </a:rPr>
              <a:t>Houd </a:t>
            </a:r>
            <a:r>
              <a:rPr lang="nl-NL" sz="2200" dirty="0">
                <a:solidFill>
                  <a:schemeClr val="tx1"/>
                </a:solidFill>
              </a:rPr>
              <a:t>de aan/uit knop ingedrukt tot het aanraakscherm informatie toont en sluit beide kleppen (met sleutel 1005) als het opstartproces helemaal afgerond is</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cxnSp>
        <p:nvCxnSpPr>
          <p:cNvPr id="4" name="Straight Arrow Connector 3">
            <a:extLst>
              <a:ext uri="{FF2B5EF4-FFF2-40B4-BE49-F238E27FC236}">
                <a16:creationId xmlns:a16="http://schemas.microsoft.com/office/drawing/2014/main" id="{741D63D7-9855-0748-A0EF-563D767DAD0F}"/>
              </a:ext>
            </a:extLst>
          </p:cNvPr>
          <p:cNvCxnSpPr/>
          <p:nvPr/>
        </p:nvCxnSpPr>
        <p:spPr>
          <a:xfrm flipH="1">
            <a:off x="6096000" y="1497496"/>
            <a:ext cx="1033670" cy="967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EC14500-9261-F44F-879A-47E48F084D2B}"/>
              </a:ext>
            </a:extLst>
          </p:cNvPr>
          <p:cNvSpPr txBox="1"/>
          <p:nvPr/>
        </p:nvSpPr>
        <p:spPr>
          <a:xfrm>
            <a:off x="6559826" y="1152938"/>
            <a:ext cx="1126434" cy="369332"/>
          </a:xfrm>
          <a:prstGeom prst="rect">
            <a:avLst/>
          </a:prstGeom>
          <a:noFill/>
        </p:spPr>
        <p:txBody>
          <a:bodyPr wrap="square" rtlCol="0">
            <a:spAutoFit/>
          </a:bodyPr>
          <a:lstStyle/>
          <a:p>
            <a:pPr algn="ctr"/>
            <a:r>
              <a:rPr lang="nl-NL" dirty="0"/>
              <a:t>Aan/uit</a:t>
            </a:r>
          </a:p>
        </p:txBody>
      </p:sp>
      <p:cxnSp>
        <p:nvCxnSpPr>
          <p:cNvPr id="11" name="Straight Arrow Connector 10">
            <a:extLst>
              <a:ext uri="{FF2B5EF4-FFF2-40B4-BE49-F238E27FC236}">
                <a16:creationId xmlns:a16="http://schemas.microsoft.com/office/drawing/2014/main" id="{24D76DF6-3329-C640-BBEC-3B05408B1746}"/>
              </a:ext>
            </a:extLst>
          </p:cNvPr>
          <p:cNvCxnSpPr/>
          <p:nvPr/>
        </p:nvCxnSpPr>
        <p:spPr>
          <a:xfrm flipH="1">
            <a:off x="4538869" y="1464366"/>
            <a:ext cx="1033670" cy="967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DB9C126-2E74-7C49-A8C3-CD5D38DD7091}"/>
              </a:ext>
            </a:extLst>
          </p:cNvPr>
          <p:cNvSpPr txBox="1"/>
          <p:nvPr/>
        </p:nvSpPr>
        <p:spPr>
          <a:xfrm>
            <a:off x="4976194" y="1119810"/>
            <a:ext cx="1126434" cy="369332"/>
          </a:xfrm>
          <a:prstGeom prst="rect">
            <a:avLst/>
          </a:prstGeom>
          <a:noFill/>
        </p:spPr>
        <p:txBody>
          <a:bodyPr wrap="square" rtlCol="0">
            <a:spAutoFit/>
          </a:bodyPr>
          <a:lstStyle/>
          <a:p>
            <a:pPr algn="ctr"/>
            <a:r>
              <a:rPr lang="nl-NL" dirty="0"/>
              <a:t>USB</a:t>
            </a:r>
          </a:p>
        </p:txBody>
      </p:sp>
    </p:spTree>
    <p:extLst>
      <p:ext uri="{BB962C8B-B14F-4D97-AF65-F5344CB8AC3E}">
        <p14:creationId xmlns:p14="http://schemas.microsoft.com/office/powerpoint/2010/main" val="2679133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4B7EA9A0-0D0F-104B-AB08-CF4A34D47DAE}"/>
              </a:ext>
            </a:extLst>
          </p:cNvPr>
          <p:cNvPicPr>
            <a:picLocks noChangeAspect="1"/>
          </p:cNvPicPr>
          <p:nvPr/>
        </p:nvPicPr>
        <p:blipFill>
          <a:blip r:embed="rId5"/>
          <a:stretch>
            <a:fillRect/>
          </a:stretch>
        </p:blipFill>
        <p:spPr>
          <a:xfrm>
            <a:off x="3163957" y="1219199"/>
            <a:ext cx="3600000" cy="4500000"/>
          </a:xfrm>
          <a:prstGeom prst="rect">
            <a:avLst/>
          </a:prstGeom>
        </p:spPr>
      </p:pic>
    </p:spTree>
    <p:extLst>
      <p:ext uri="{BB962C8B-B14F-4D97-AF65-F5344CB8AC3E}">
        <p14:creationId xmlns:p14="http://schemas.microsoft.com/office/powerpoint/2010/main" val="3607527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4">
            <a:extLst>
              <a:ext uri="{FF2B5EF4-FFF2-40B4-BE49-F238E27FC236}">
                <a16:creationId xmlns:a16="http://schemas.microsoft.com/office/drawing/2014/main" id="{2F6A119B-AB79-564E-9136-192198A0492D}"/>
              </a:ext>
            </a:extLst>
          </p:cNvPr>
          <p:cNvPicPr>
            <a:picLocks noChangeAspect="1"/>
          </p:cNvPicPr>
          <p:nvPr/>
        </p:nvPicPr>
        <p:blipFill>
          <a:blip r:embed="rId5"/>
          <a:stretch>
            <a:fillRect/>
          </a:stretch>
        </p:blipFill>
        <p:spPr>
          <a:xfrm>
            <a:off x="3166252" y="1192697"/>
            <a:ext cx="3600000" cy="4500000"/>
          </a:xfrm>
          <a:prstGeom prst="rect">
            <a:avLst/>
          </a:prstGeom>
        </p:spPr>
      </p:pic>
    </p:spTree>
    <p:extLst>
      <p:ext uri="{BB962C8B-B14F-4D97-AF65-F5344CB8AC3E}">
        <p14:creationId xmlns:p14="http://schemas.microsoft.com/office/powerpoint/2010/main" val="1250020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grpSp>
        <p:nvGrpSpPr>
          <p:cNvPr id="11" name="Group 10">
            <a:extLst>
              <a:ext uri="{FF2B5EF4-FFF2-40B4-BE49-F238E27FC236}">
                <a16:creationId xmlns:a16="http://schemas.microsoft.com/office/drawing/2014/main" id="{982476A1-F66F-0543-8915-D373C7E96FDA}"/>
              </a:ext>
            </a:extLst>
          </p:cNvPr>
          <p:cNvGrpSpPr/>
          <p:nvPr/>
        </p:nvGrpSpPr>
        <p:grpSpPr>
          <a:xfrm>
            <a:off x="3140852" y="1205948"/>
            <a:ext cx="3600000" cy="4500000"/>
            <a:chOff x="3140852" y="1205948"/>
            <a:chExt cx="3600000" cy="4500000"/>
          </a:xfrm>
        </p:grpSpPr>
        <p:pic>
          <p:nvPicPr>
            <p:cNvPr id="7" name="Picture 6">
              <a:extLst>
                <a:ext uri="{FF2B5EF4-FFF2-40B4-BE49-F238E27FC236}">
                  <a16:creationId xmlns:a16="http://schemas.microsoft.com/office/drawing/2014/main" id="{8CDFEF6C-74C9-A343-B172-CD3EA1676C72}"/>
                </a:ext>
              </a:extLst>
            </p:cNvPr>
            <p:cNvPicPr>
              <a:picLocks noChangeAspect="1"/>
            </p:cNvPicPr>
            <p:nvPr/>
          </p:nvPicPr>
          <p:blipFill>
            <a:blip r:embed="rId5"/>
            <a:stretch>
              <a:fillRect/>
            </a:stretch>
          </p:blipFill>
          <p:spPr>
            <a:xfrm>
              <a:off x="3140852" y="1205948"/>
              <a:ext cx="3600000" cy="4500000"/>
            </a:xfrm>
            <a:prstGeom prst="rect">
              <a:avLst/>
            </a:prstGeom>
          </p:spPr>
        </p:pic>
        <p:pic>
          <p:nvPicPr>
            <p:cNvPr id="13" name="Picture 12">
              <a:extLst>
                <a:ext uri="{FF2B5EF4-FFF2-40B4-BE49-F238E27FC236}">
                  <a16:creationId xmlns:a16="http://schemas.microsoft.com/office/drawing/2014/main" id="{D67984C3-E782-3E4B-B579-ECD3BCD43A2B}"/>
                </a:ext>
              </a:extLst>
            </p:cNvPr>
            <p:cNvPicPr>
              <a:picLocks noChangeAspect="1"/>
            </p:cNvPicPr>
            <p:nvPr/>
          </p:nvPicPr>
          <p:blipFill>
            <a:blip r:embed="rId6"/>
            <a:stretch>
              <a:fillRect/>
            </a:stretch>
          </p:blipFill>
          <p:spPr>
            <a:xfrm>
              <a:off x="3797300" y="3746500"/>
              <a:ext cx="2298700" cy="571499"/>
            </a:xfrm>
            <a:prstGeom prst="rect">
              <a:avLst/>
            </a:prstGeom>
          </p:spPr>
        </p:pic>
      </p:grpSp>
    </p:spTree>
    <p:extLst>
      <p:ext uri="{BB962C8B-B14F-4D97-AF65-F5344CB8AC3E}">
        <p14:creationId xmlns:p14="http://schemas.microsoft.com/office/powerpoint/2010/main" val="4480257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grpSp>
        <p:nvGrpSpPr>
          <p:cNvPr id="6" name="Group 5">
            <a:extLst>
              <a:ext uri="{FF2B5EF4-FFF2-40B4-BE49-F238E27FC236}">
                <a16:creationId xmlns:a16="http://schemas.microsoft.com/office/drawing/2014/main" id="{D549F28D-AF8C-0444-8E90-87EB87298D0E}"/>
              </a:ext>
            </a:extLst>
          </p:cNvPr>
          <p:cNvGrpSpPr/>
          <p:nvPr/>
        </p:nvGrpSpPr>
        <p:grpSpPr>
          <a:xfrm>
            <a:off x="3153000" y="1179000"/>
            <a:ext cx="3600000" cy="4500000"/>
            <a:chOff x="3153000" y="1179000"/>
            <a:chExt cx="3600000" cy="4500000"/>
          </a:xfrm>
        </p:grpSpPr>
        <p:pic>
          <p:nvPicPr>
            <p:cNvPr id="4" name="Picture 3">
              <a:extLst>
                <a:ext uri="{FF2B5EF4-FFF2-40B4-BE49-F238E27FC236}">
                  <a16:creationId xmlns:a16="http://schemas.microsoft.com/office/drawing/2014/main" id="{D5B4049B-9C31-2646-B418-809C775C5E49}"/>
                </a:ext>
              </a:extLst>
            </p:cNvPr>
            <p:cNvPicPr>
              <a:picLocks noChangeAspect="1"/>
            </p:cNvPicPr>
            <p:nvPr/>
          </p:nvPicPr>
          <p:blipFill>
            <a:blip r:embed="rId5"/>
            <a:stretch>
              <a:fillRect/>
            </a:stretch>
          </p:blipFill>
          <p:spPr>
            <a:xfrm>
              <a:off x="3153000" y="1179000"/>
              <a:ext cx="3600000" cy="4500000"/>
            </a:xfrm>
            <a:prstGeom prst="rect">
              <a:avLst/>
            </a:prstGeom>
          </p:spPr>
        </p:pic>
        <p:sp>
          <p:nvSpPr>
            <p:cNvPr id="5" name="Rectangle 4">
              <a:extLst>
                <a:ext uri="{FF2B5EF4-FFF2-40B4-BE49-F238E27FC236}">
                  <a16:creationId xmlns:a16="http://schemas.microsoft.com/office/drawing/2014/main" id="{31B91864-17DD-5D4D-A26B-F41C211FD828}"/>
                </a:ext>
              </a:extLst>
            </p:cNvPr>
            <p:cNvSpPr/>
            <p:nvPr/>
          </p:nvSpPr>
          <p:spPr>
            <a:xfrm>
              <a:off x="3803374" y="4359965"/>
              <a:ext cx="2332383" cy="31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D59FC933-72C3-3F4E-9CFE-9FB68F0937BC}"/>
                </a:ext>
              </a:extLst>
            </p:cNvPr>
            <p:cNvSpPr/>
            <p:nvPr/>
          </p:nvSpPr>
          <p:spPr>
            <a:xfrm>
              <a:off x="3193775" y="4896678"/>
              <a:ext cx="3498574" cy="271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503501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Wat is het belang van de training</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Beter opgeleide </a:t>
            </a:r>
            <a:r>
              <a:rPr lang="nl-NL" sz="2200" dirty="0" smtClean="0">
                <a:solidFill>
                  <a:schemeClr val="tx1"/>
                </a:solidFill>
              </a:rPr>
              <a:t>gemeentelijke medewerkers </a:t>
            </a:r>
            <a:r>
              <a:rPr lang="nl-NL" sz="2200" dirty="0">
                <a:solidFill>
                  <a:schemeClr val="tx1"/>
                </a:solidFill>
              </a:rPr>
              <a:t>kunnen beter het stembureau inrichten en </a:t>
            </a:r>
            <a:r>
              <a:rPr lang="nl-NL" sz="2200" dirty="0" smtClean="0">
                <a:solidFill>
                  <a:schemeClr val="tx1"/>
                </a:solidFill>
              </a:rPr>
              <a:t>zelf voorzitters </a:t>
            </a:r>
            <a:r>
              <a:rPr lang="nl-NL" sz="2200" dirty="0">
                <a:solidFill>
                  <a:schemeClr val="tx1"/>
                </a:solidFill>
              </a:rPr>
              <a:t>opleiden</a:t>
            </a:r>
          </a:p>
          <a:p>
            <a:pPr>
              <a:lnSpc>
                <a:spcPct val="150000"/>
              </a:lnSpc>
              <a:buFont typeface="Wingdings" pitchFamily="2" charset="2"/>
              <a:buChar char="§"/>
            </a:pPr>
            <a:r>
              <a:rPr lang="nl-NL" sz="2200" dirty="0">
                <a:solidFill>
                  <a:schemeClr val="tx1"/>
                </a:solidFill>
              </a:rPr>
              <a:t>Beter opgeleide voorzitters zijn beter in staat hun taken uit te voeren</a:t>
            </a:r>
          </a:p>
          <a:p>
            <a:pPr>
              <a:lnSpc>
                <a:spcPct val="150000"/>
              </a:lnSpc>
              <a:buFont typeface="Wingdings" pitchFamily="2" charset="2"/>
              <a:buChar char="§"/>
            </a:pPr>
            <a:r>
              <a:rPr lang="nl-NL" sz="2200" dirty="0">
                <a:solidFill>
                  <a:schemeClr val="tx1"/>
                </a:solidFill>
              </a:rPr>
              <a:t>Bijzitters worden beter begeleid en aangestuurd</a:t>
            </a:r>
          </a:p>
          <a:p>
            <a:pPr>
              <a:lnSpc>
                <a:spcPct val="150000"/>
              </a:lnSpc>
              <a:buFont typeface="Wingdings" pitchFamily="2" charset="2"/>
              <a:buChar char="§"/>
            </a:pPr>
            <a:r>
              <a:rPr lang="nl-NL" sz="2200" dirty="0">
                <a:solidFill>
                  <a:schemeClr val="tx1"/>
                </a:solidFill>
              </a:rPr>
              <a:t>Kiezers worden beter door het stemproces geleid</a:t>
            </a:r>
          </a:p>
          <a:p>
            <a:pPr>
              <a:lnSpc>
                <a:spcPct val="150000"/>
              </a:lnSpc>
              <a:buFont typeface="Wingdings" pitchFamily="2" charset="2"/>
              <a:buChar char="§"/>
            </a:pPr>
            <a:r>
              <a:rPr lang="nl-NL" sz="2200" dirty="0">
                <a:solidFill>
                  <a:schemeClr val="tx1"/>
                </a:solidFill>
              </a:rPr>
              <a:t>Beter opleiden leidt tot een soepeler verloop van de stemming in het stembureau en het terugdringen van niet noodzakelijke interventies</a:t>
            </a:r>
          </a:p>
          <a:p>
            <a:pPr marL="457200" lvl="1" indent="0">
              <a:buNone/>
            </a:pPr>
            <a:endParaRPr lang="nl-NL" sz="2200" dirty="0">
              <a:solidFill>
                <a:schemeClr val="tx1"/>
              </a:solidFill>
            </a:endParaRPr>
          </a:p>
          <a:p>
            <a:pPr lvl="1"/>
            <a:endParaRPr lang="nl-NL" sz="2200" dirty="0">
              <a:solidFill>
                <a:schemeClr val="tx1"/>
              </a:solidFill>
            </a:endParaRPr>
          </a:p>
        </p:txBody>
      </p:sp>
    </p:spTree>
    <p:extLst>
      <p:ext uri="{BB962C8B-B14F-4D97-AF65-F5344CB8AC3E}">
        <p14:creationId xmlns:p14="http://schemas.microsoft.com/office/powerpoint/2010/main" val="2513942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bg1">
                    <a:lumMod val="50000"/>
                  </a:schemeClr>
                </a:solidFill>
              </a:rPr>
              <a:t>Open verzegelde envelop USB-sticks (2 stuks)</a:t>
            </a:r>
          </a:p>
          <a:p>
            <a:pPr marL="457200" indent="-457200">
              <a:lnSpc>
                <a:spcPct val="100000"/>
              </a:lnSpc>
              <a:spcBef>
                <a:spcPts val="400"/>
              </a:spcBef>
              <a:buFont typeface="+mj-lt"/>
              <a:buAutoNum type="arabicPeriod"/>
            </a:pPr>
            <a:r>
              <a:rPr lang="nl-NL" sz="2200" dirty="0">
                <a:solidFill>
                  <a:schemeClr val="bg1">
                    <a:lumMod val="50000"/>
                  </a:schemeClr>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bg1">
                    <a:lumMod val="50000"/>
                  </a:schemeClr>
                </a:solidFill>
              </a:rPr>
              <a:t>Steek beide USB-sticks in de elektronische stembus (E3 + E4)</a:t>
            </a:r>
          </a:p>
          <a:p>
            <a:pPr marL="457200" indent="-457200">
              <a:lnSpc>
                <a:spcPct val="100000"/>
              </a:lnSpc>
              <a:spcBef>
                <a:spcPts val="400"/>
              </a:spcBef>
              <a:buFont typeface="+mj-lt"/>
              <a:buAutoNum type="arabicPeriod"/>
            </a:pPr>
            <a:r>
              <a:rPr lang="nl-NL" sz="2200" dirty="0">
                <a:solidFill>
                  <a:schemeClr val="bg1">
                    <a:lumMod val="50000"/>
                  </a:schemeClr>
                </a:solidFill>
              </a:rPr>
              <a:t>Start voorzitterssysteem op</a:t>
            </a:r>
          </a:p>
          <a:p>
            <a:pPr marL="457200" indent="-457200">
              <a:lnSpc>
                <a:spcPct val="100000"/>
              </a:lnSpc>
              <a:spcBef>
                <a:spcPts val="400"/>
              </a:spcBef>
              <a:buFont typeface="+mj-lt"/>
              <a:buAutoNum type="arabicPeriod"/>
            </a:pPr>
            <a:r>
              <a:rPr lang="nl-NL" sz="2200" dirty="0">
                <a:solidFill>
                  <a:schemeClr val="bg1">
                    <a:lumMod val="50000"/>
                  </a:schemeClr>
                </a:solidFill>
              </a:rPr>
              <a:t>Op instructie opstarten stemcomputer met 1 of 2 USB-sticks</a:t>
            </a:r>
          </a:p>
          <a:p>
            <a:pPr marL="457200" indent="-457200">
              <a:lnSpc>
                <a:spcPct val="100000"/>
              </a:lnSpc>
              <a:spcBef>
                <a:spcPts val="400"/>
              </a:spcBef>
              <a:buFont typeface="+mj-lt"/>
              <a:buAutoNum type="arabicPeriod"/>
            </a:pPr>
            <a:r>
              <a:rPr lang="nl-NL" sz="2200" dirty="0">
                <a:solidFill>
                  <a:schemeClr val="tx1"/>
                </a:solidFill>
              </a:rPr>
              <a:t>Doorgaan met stap 5 totdat alle stemcomputers zijn opgestart</a:t>
            </a:r>
          </a:p>
          <a:p>
            <a:pPr marL="457200" indent="-457200">
              <a:lnSpc>
                <a:spcPct val="100000"/>
              </a:lnSpc>
              <a:spcBef>
                <a:spcPts val="400"/>
              </a:spcBef>
              <a:buFont typeface="+mj-lt"/>
              <a:buAutoNum type="arabicPeriod"/>
            </a:pPr>
            <a:r>
              <a:rPr lang="nl-NL" sz="2200" dirty="0">
                <a:solidFill>
                  <a:schemeClr val="tx1"/>
                </a:solidFill>
              </a:rPr>
              <a:t>Terugsteken USB-stick in de elektronische stembus</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3004035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Terugsteken van USB-stick elektronische stembus</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1" name="Picture 10">
            <a:extLst>
              <a:ext uri="{FF2B5EF4-FFF2-40B4-BE49-F238E27FC236}">
                <a16:creationId xmlns:a16="http://schemas.microsoft.com/office/drawing/2014/main" id="{4B9A3F69-92FA-0D46-A42D-CC601E90F1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6357" y="1848111"/>
            <a:ext cx="5400000" cy="3172101"/>
          </a:xfrm>
          <a:prstGeom prst="rect">
            <a:avLst/>
          </a:prstGeom>
        </p:spPr>
      </p:pic>
    </p:spTree>
    <p:extLst>
      <p:ext uri="{BB962C8B-B14F-4D97-AF65-F5344CB8AC3E}">
        <p14:creationId xmlns:p14="http://schemas.microsoft.com/office/powerpoint/2010/main" val="1637550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Terugsteken van USB-stick elektronische stembus</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25055E69-F326-9646-BB34-C93D81B5A3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6252" y="1742061"/>
            <a:ext cx="5400000" cy="3375000"/>
          </a:xfrm>
          <a:prstGeom prst="rect">
            <a:avLst/>
          </a:prstGeom>
        </p:spPr>
      </p:pic>
    </p:spTree>
    <p:extLst>
      <p:ext uri="{BB962C8B-B14F-4D97-AF65-F5344CB8AC3E}">
        <p14:creationId xmlns:p14="http://schemas.microsoft.com/office/powerpoint/2010/main" val="1918379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Terugsteken van USB-stick elektronische stembus</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8" name="Picture 7">
            <a:extLst>
              <a:ext uri="{FF2B5EF4-FFF2-40B4-BE49-F238E27FC236}">
                <a16:creationId xmlns:a16="http://schemas.microsoft.com/office/drawing/2014/main" id="{36B44D6F-CE7A-234C-B589-38E4DAD9D2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6789" y="1843872"/>
            <a:ext cx="5400000" cy="3170255"/>
          </a:xfrm>
          <a:prstGeom prst="rect">
            <a:avLst/>
          </a:prstGeom>
        </p:spPr>
      </p:pic>
    </p:spTree>
    <p:extLst>
      <p:ext uri="{BB962C8B-B14F-4D97-AF65-F5344CB8AC3E}">
        <p14:creationId xmlns:p14="http://schemas.microsoft.com/office/powerpoint/2010/main" val="2150011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bg1">
                    <a:lumMod val="50000"/>
                  </a:schemeClr>
                </a:solidFill>
              </a:rPr>
              <a:t>Open verzegelde envelop USB-sticks (2 stuks)</a:t>
            </a:r>
          </a:p>
          <a:p>
            <a:pPr marL="457200" indent="-457200">
              <a:lnSpc>
                <a:spcPct val="100000"/>
              </a:lnSpc>
              <a:spcBef>
                <a:spcPts val="400"/>
              </a:spcBef>
              <a:buFont typeface="+mj-lt"/>
              <a:buAutoNum type="arabicPeriod"/>
            </a:pPr>
            <a:r>
              <a:rPr lang="nl-NL" sz="2200" dirty="0">
                <a:solidFill>
                  <a:schemeClr val="bg1">
                    <a:lumMod val="50000"/>
                  </a:schemeClr>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bg1">
                    <a:lumMod val="50000"/>
                  </a:schemeClr>
                </a:solidFill>
              </a:rPr>
              <a:t>Steek beide USB-sticks in de elektronische stembus (E3 + E4)</a:t>
            </a:r>
          </a:p>
          <a:p>
            <a:pPr marL="457200" indent="-457200">
              <a:lnSpc>
                <a:spcPct val="100000"/>
              </a:lnSpc>
              <a:spcBef>
                <a:spcPts val="400"/>
              </a:spcBef>
              <a:buFont typeface="+mj-lt"/>
              <a:buAutoNum type="arabicPeriod"/>
            </a:pPr>
            <a:r>
              <a:rPr lang="nl-NL" sz="2200" dirty="0">
                <a:solidFill>
                  <a:schemeClr val="bg1">
                    <a:lumMod val="50000"/>
                  </a:schemeClr>
                </a:solidFill>
              </a:rPr>
              <a:t>Start voorzitterssysteem op</a:t>
            </a:r>
          </a:p>
          <a:p>
            <a:pPr marL="457200" indent="-457200">
              <a:lnSpc>
                <a:spcPct val="100000"/>
              </a:lnSpc>
              <a:spcBef>
                <a:spcPts val="400"/>
              </a:spcBef>
              <a:buFont typeface="+mj-lt"/>
              <a:buAutoNum type="arabicPeriod"/>
            </a:pPr>
            <a:r>
              <a:rPr lang="nl-NL" sz="2200" dirty="0">
                <a:solidFill>
                  <a:schemeClr val="bg1">
                    <a:lumMod val="50000"/>
                  </a:schemeClr>
                </a:solidFill>
              </a:rPr>
              <a:t>Op instructie opstarten stemcomputer met 1 of 2 USB-sticks</a:t>
            </a:r>
          </a:p>
          <a:p>
            <a:pPr marL="457200" indent="-457200">
              <a:lnSpc>
                <a:spcPct val="100000"/>
              </a:lnSpc>
              <a:spcBef>
                <a:spcPts val="400"/>
              </a:spcBef>
              <a:buFont typeface="+mj-lt"/>
              <a:buAutoNum type="arabicPeriod"/>
            </a:pPr>
            <a:r>
              <a:rPr lang="nl-NL" sz="2200" dirty="0">
                <a:solidFill>
                  <a:schemeClr val="bg1">
                    <a:lumMod val="50000"/>
                  </a:schemeClr>
                </a:solidFill>
              </a:rPr>
              <a:t>Doorgaan met stap 5 totdat alle stemcomputers zijn opgestart</a:t>
            </a:r>
          </a:p>
          <a:p>
            <a:pPr marL="457200" indent="-457200">
              <a:lnSpc>
                <a:spcPct val="100000"/>
              </a:lnSpc>
              <a:spcBef>
                <a:spcPts val="400"/>
              </a:spcBef>
              <a:buFont typeface="+mj-lt"/>
              <a:buAutoNum type="arabicPeriod"/>
            </a:pPr>
            <a:r>
              <a:rPr lang="nl-NL" sz="2200" dirty="0">
                <a:solidFill>
                  <a:schemeClr val="bg1">
                    <a:lumMod val="50000"/>
                  </a:schemeClr>
                </a:solidFill>
              </a:rPr>
              <a:t>Terugsteken USB-stick in de elektronische stembus</a:t>
            </a:r>
          </a:p>
          <a:p>
            <a:pPr marL="457200" indent="-457200">
              <a:lnSpc>
                <a:spcPct val="100000"/>
              </a:lnSpc>
              <a:spcBef>
                <a:spcPts val="400"/>
              </a:spcBef>
              <a:buFont typeface="+mj-lt"/>
              <a:buAutoNum type="arabicPeriod"/>
            </a:pPr>
            <a:r>
              <a:rPr lang="nl-NL" sz="2200" dirty="0">
                <a:solidFill>
                  <a:schemeClr val="tx1"/>
                </a:solidFill>
              </a:rPr>
              <a:t>Stemming openen</a:t>
            </a:r>
          </a:p>
          <a:p>
            <a:pPr marL="0" indent="0">
              <a:lnSpc>
                <a:spcPct val="150000"/>
              </a:lnSpc>
              <a:buNone/>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942117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openen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9322FCDE-5ABC-6F4C-90E0-681E1E5D3B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2763" y="1746725"/>
            <a:ext cx="5400000" cy="3375000"/>
          </a:xfrm>
          <a:prstGeom prst="rect">
            <a:avLst/>
          </a:prstGeom>
        </p:spPr>
      </p:pic>
    </p:spTree>
    <p:extLst>
      <p:ext uri="{BB962C8B-B14F-4D97-AF65-F5344CB8AC3E}">
        <p14:creationId xmlns:p14="http://schemas.microsoft.com/office/powerpoint/2010/main" val="17367659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openen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8" name="Picture 7">
            <a:extLst>
              <a:ext uri="{FF2B5EF4-FFF2-40B4-BE49-F238E27FC236}">
                <a16:creationId xmlns:a16="http://schemas.microsoft.com/office/drawing/2014/main" id="{2A3F41FA-48BC-1D49-964A-100014F9DE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6118" y="1858742"/>
            <a:ext cx="5400000" cy="3155295"/>
          </a:xfrm>
          <a:prstGeom prst="rect">
            <a:avLst/>
          </a:prstGeom>
        </p:spPr>
      </p:pic>
    </p:spTree>
    <p:extLst>
      <p:ext uri="{BB962C8B-B14F-4D97-AF65-F5344CB8AC3E}">
        <p14:creationId xmlns:p14="http://schemas.microsoft.com/office/powerpoint/2010/main" val="239434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bg1">
                    <a:lumMod val="50000"/>
                  </a:schemeClr>
                </a:solidFill>
              </a:rPr>
              <a:t>Open verzegelde envelop USB-sticks (2 stuks)</a:t>
            </a:r>
          </a:p>
          <a:p>
            <a:pPr marL="457200" indent="-457200">
              <a:lnSpc>
                <a:spcPct val="100000"/>
              </a:lnSpc>
              <a:spcBef>
                <a:spcPts val="400"/>
              </a:spcBef>
              <a:buFont typeface="+mj-lt"/>
              <a:buAutoNum type="arabicPeriod"/>
            </a:pPr>
            <a:r>
              <a:rPr lang="nl-NL" sz="2200" dirty="0">
                <a:solidFill>
                  <a:schemeClr val="bg1">
                    <a:lumMod val="50000"/>
                  </a:schemeClr>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bg1">
                    <a:lumMod val="50000"/>
                  </a:schemeClr>
                </a:solidFill>
              </a:rPr>
              <a:t>Steek beide USB-sticks in de elektronische stembus (E3 + E4)</a:t>
            </a:r>
          </a:p>
          <a:p>
            <a:pPr marL="457200" indent="-457200">
              <a:lnSpc>
                <a:spcPct val="100000"/>
              </a:lnSpc>
              <a:spcBef>
                <a:spcPts val="400"/>
              </a:spcBef>
              <a:buFont typeface="+mj-lt"/>
              <a:buAutoNum type="arabicPeriod"/>
            </a:pPr>
            <a:r>
              <a:rPr lang="nl-NL" sz="2200" dirty="0">
                <a:solidFill>
                  <a:schemeClr val="bg1">
                    <a:lumMod val="50000"/>
                  </a:schemeClr>
                </a:solidFill>
              </a:rPr>
              <a:t>Start voorzitterssysteem op</a:t>
            </a:r>
          </a:p>
          <a:p>
            <a:pPr marL="457200" indent="-457200">
              <a:lnSpc>
                <a:spcPct val="100000"/>
              </a:lnSpc>
              <a:spcBef>
                <a:spcPts val="400"/>
              </a:spcBef>
              <a:buFont typeface="+mj-lt"/>
              <a:buAutoNum type="arabicPeriod"/>
            </a:pPr>
            <a:r>
              <a:rPr lang="nl-NL" sz="2200" dirty="0">
                <a:solidFill>
                  <a:schemeClr val="bg1">
                    <a:lumMod val="50000"/>
                  </a:schemeClr>
                </a:solidFill>
              </a:rPr>
              <a:t>Op instructie opstarten stemcomputer met 1 of 2 USB-sticks</a:t>
            </a:r>
          </a:p>
          <a:p>
            <a:pPr marL="457200" indent="-457200">
              <a:lnSpc>
                <a:spcPct val="100000"/>
              </a:lnSpc>
              <a:spcBef>
                <a:spcPts val="400"/>
              </a:spcBef>
              <a:buFont typeface="+mj-lt"/>
              <a:buAutoNum type="arabicPeriod"/>
            </a:pPr>
            <a:r>
              <a:rPr lang="nl-NL" sz="2200" dirty="0">
                <a:solidFill>
                  <a:schemeClr val="bg1">
                    <a:lumMod val="50000"/>
                  </a:schemeClr>
                </a:solidFill>
              </a:rPr>
              <a:t>Doorgaan met stap 5 totdat alle stemcomputers zijn opgestart</a:t>
            </a:r>
          </a:p>
          <a:p>
            <a:pPr marL="457200" indent="-457200">
              <a:lnSpc>
                <a:spcPct val="100000"/>
              </a:lnSpc>
              <a:spcBef>
                <a:spcPts val="400"/>
              </a:spcBef>
              <a:buFont typeface="+mj-lt"/>
              <a:buAutoNum type="arabicPeriod"/>
            </a:pPr>
            <a:r>
              <a:rPr lang="nl-NL" sz="2200" dirty="0">
                <a:solidFill>
                  <a:schemeClr val="bg1">
                    <a:lumMod val="50000"/>
                  </a:schemeClr>
                </a:solidFill>
              </a:rPr>
              <a:t>Terugsteken USB-stick in de elektronische stembus</a:t>
            </a:r>
          </a:p>
          <a:p>
            <a:pPr marL="457200" indent="-457200">
              <a:lnSpc>
                <a:spcPct val="100000"/>
              </a:lnSpc>
              <a:spcBef>
                <a:spcPts val="400"/>
              </a:spcBef>
              <a:buFont typeface="+mj-lt"/>
              <a:buAutoNum type="arabicPeriod"/>
            </a:pPr>
            <a:r>
              <a:rPr lang="nl-NL" sz="2200" dirty="0">
                <a:solidFill>
                  <a:schemeClr val="bg1">
                    <a:lumMod val="50000"/>
                  </a:schemeClr>
                </a:solidFill>
              </a:rPr>
              <a:t>Stemming openen</a:t>
            </a:r>
          </a:p>
          <a:p>
            <a:pPr marL="457200" indent="-457200">
              <a:lnSpc>
                <a:spcPct val="100000"/>
              </a:lnSpc>
              <a:spcBef>
                <a:spcPts val="400"/>
              </a:spcBef>
              <a:buFont typeface="+mj-lt"/>
              <a:buAutoNum type="arabicPeriod"/>
            </a:pPr>
            <a:r>
              <a:rPr lang="nl-NL" sz="2200" dirty="0">
                <a:solidFill>
                  <a:schemeClr val="tx1"/>
                </a:solidFill>
              </a:rPr>
              <a:t>Voorzitters + bijzitters nemen positie in en de eerste kiezer kan worden toegelaten tot de stemming</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spTree>
    <p:extLst>
      <p:ext uri="{BB962C8B-B14F-4D97-AF65-F5344CB8AC3E}">
        <p14:creationId xmlns:p14="http://schemas.microsoft.com/office/powerpoint/2010/main" val="23629773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Overzicht stembureau</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Installatie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Opstarten stemsystemen</a:t>
            </a: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Stemmen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Stemming/stembureau sluiten</a:t>
            </a:r>
          </a:p>
        </p:txBody>
      </p:sp>
    </p:spTree>
    <p:extLst>
      <p:ext uri="{BB962C8B-B14F-4D97-AF65-F5344CB8AC3E}">
        <p14:creationId xmlns:p14="http://schemas.microsoft.com/office/powerpoint/2010/main" val="36859209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Kaarten activeren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BA779E43-599D-DB4C-AC20-6170EC3ACA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7577" y="1756276"/>
            <a:ext cx="5400000" cy="3375000"/>
          </a:xfrm>
          <a:prstGeom prst="rect">
            <a:avLst/>
          </a:prstGeom>
        </p:spPr>
      </p:pic>
    </p:spTree>
    <p:extLst>
      <p:ext uri="{BB962C8B-B14F-4D97-AF65-F5344CB8AC3E}">
        <p14:creationId xmlns:p14="http://schemas.microsoft.com/office/powerpoint/2010/main" val="394837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p>
          <a:p>
            <a:pPr marL="342900" indent="-342900">
              <a:lnSpc>
                <a:spcPct val="150000"/>
              </a:lnSpc>
              <a:buClr>
                <a:schemeClr val="bg1"/>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Praktisch deel</a:t>
            </a:r>
          </a:p>
          <a:p>
            <a:pPr marL="342900" indent="-342900">
              <a:lnSpc>
                <a:spcPct val="150000"/>
              </a:lnSpc>
              <a:buClr>
                <a:schemeClr val="bg1"/>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Afsluitend deel</a:t>
            </a:r>
          </a:p>
        </p:txBody>
      </p:sp>
    </p:spTree>
    <p:extLst>
      <p:ext uri="{BB962C8B-B14F-4D97-AF65-F5344CB8AC3E}">
        <p14:creationId xmlns:p14="http://schemas.microsoft.com/office/powerpoint/2010/main" val="116566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Kaarten activeren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7A64D8D-2440-B24E-996D-E109449F03E7}"/>
              </a:ext>
            </a:extLst>
          </p:cNvPr>
          <p:cNvPicPr>
            <a:picLocks noChangeAspect="1"/>
          </p:cNvPicPr>
          <p:nvPr/>
        </p:nvPicPr>
        <p:blipFill>
          <a:blip r:embed="rId5"/>
          <a:stretch>
            <a:fillRect/>
          </a:stretch>
        </p:blipFill>
        <p:spPr>
          <a:xfrm>
            <a:off x="1331405" y="1314450"/>
            <a:ext cx="7455408" cy="4659630"/>
          </a:xfrm>
          <a:prstGeom prst="rect">
            <a:avLst/>
          </a:prstGeom>
        </p:spPr>
      </p:pic>
    </p:spTree>
    <p:extLst>
      <p:ext uri="{BB962C8B-B14F-4D97-AF65-F5344CB8AC3E}">
        <p14:creationId xmlns:p14="http://schemas.microsoft.com/office/powerpoint/2010/main" val="35280060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Kaarten activeren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55780BD6-0C42-0345-B49A-5F45789F0602}"/>
              </a:ext>
            </a:extLst>
          </p:cNvPr>
          <p:cNvPicPr>
            <a:picLocks noChangeAspect="1"/>
          </p:cNvPicPr>
          <p:nvPr/>
        </p:nvPicPr>
        <p:blipFill>
          <a:blip r:embed="rId5"/>
          <a:stretch>
            <a:fillRect/>
          </a:stretch>
        </p:blipFill>
        <p:spPr>
          <a:xfrm>
            <a:off x="1513840" y="1375569"/>
            <a:ext cx="6959600" cy="4349750"/>
          </a:xfrm>
          <a:prstGeom prst="rect">
            <a:avLst/>
          </a:prstGeom>
        </p:spPr>
      </p:pic>
    </p:spTree>
    <p:extLst>
      <p:ext uri="{BB962C8B-B14F-4D97-AF65-F5344CB8AC3E}">
        <p14:creationId xmlns:p14="http://schemas.microsoft.com/office/powerpoint/2010/main" val="40572452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Kaarten activeren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056CF443-F2E1-B244-85CD-DDE093B20C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7835" y="1866624"/>
            <a:ext cx="5400000" cy="3165882"/>
          </a:xfrm>
          <a:prstGeom prst="rect">
            <a:avLst/>
          </a:prstGeom>
        </p:spPr>
      </p:pic>
    </p:spTree>
    <p:extLst>
      <p:ext uri="{BB962C8B-B14F-4D97-AF65-F5344CB8AC3E}">
        <p14:creationId xmlns:p14="http://schemas.microsoft.com/office/powerpoint/2010/main" val="1548758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Kaarten activeren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A628E61-8916-9A4D-BF43-157A49724FF5}"/>
              </a:ext>
            </a:extLst>
          </p:cNvPr>
          <p:cNvPicPr>
            <a:picLocks noChangeAspect="1"/>
          </p:cNvPicPr>
          <p:nvPr/>
        </p:nvPicPr>
        <p:blipFill>
          <a:blip r:embed="rId5"/>
          <a:stretch>
            <a:fillRect/>
          </a:stretch>
        </p:blipFill>
        <p:spPr>
          <a:xfrm>
            <a:off x="1037906" y="1314449"/>
            <a:ext cx="7842069" cy="4901293"/>
          </a:xfrm>
          <a:prstGeom prst="rect">
            <a:avLst/>
          </a:prstGeom>
        </p:spPr>
      </p:pic>
    </p:spTree>
    <p:extLst>
      <p:ext uri="{BB962C8B-B14F-4D97-AF65-F5344CB8AC3E}">
        <p14:creationId xmlns:p14="http://schemas.microsoft.com/office/powerpoint/2010/main" val="4198908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Kaarten activeren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8773244F-6A9F-E143-8FDF-307633BB2570}"/>
              </a:ext>
            </a:extLst>
          </p:cNvPr>
          <p:cNvPicPr>
            <a:picLocks noChangeAspect="1"/>
          </p:cNvPicPr>
          <p:nvPr/>
        </p:nvPicPr>
        <p:blipFill>
          <a:blip r:embed="rId5"/>
          <a:stretch>
            <a:fillRect/>
          </a:stretch>
        </p:blipFill>
        <p:spPr>
          <a:xfrm>
            <a:off x="1016000" y="1386205"/>
            <a:ext cx="7863840" cy="4914900"/>
          </a:xfrm>
          <a:prstGeom prst="rect">
            <a:avLst/>
          </a:prstGeom>
        </p:spPr>
      </p:pic>
    </p:spTree>
    <p:extLst>
      <p:ext uri="{BB962C8B-B14F-4D97-AF65-F5344CB8AC3E}">
        <p14:creationId xmlns:p14="http://schemas.microsoft.com/office/powerpoint/2010/main" val="3735523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Stemmen opslaan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DB050132-18CA-FD41-9102-2E352804AA64}"/>
              </a:ext>
            </a:extLst>
          </p:cNvPr>
          <p:cNvPicPr>
            <a:picLocks noChangeAspect="1"/>
          </p:cNvPicPr>
          <p:nvPr/>
        </p:nvPicPr>
        <p:blipFill>
          <a:blip r:embed="rId4"/>
          <a:stretch>
            <a:fillRect/>
          </a:stretch>
        </p:blipFill>
        <p:spPr>
          <a:xfrm>
            <a:off x="1159827" y="1314450"/>
            <a:ext cx="7667626" cy="4792266"/>
          </a:xfrm>
          <a:prstGeom prst="rect">
            <a:avLst/>
          </a:prstGeom>
        </p:spPr>
      </p:pic>
    </p:spTree>
    <p:extLst>
      <p:ext uri="{BB962C8B-B14F-4D97-AF65-F5344CB8AC3E}">
        <p14:creationId xmlns:p14="http://schemas.microsoft.com/office/powerpoint/2010/main" val="27701323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Stemmen opslaan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95497EDE-772E-1747-920A-CC3187B15EA7}"/>
              </a:ext>
            </a:extLst>
          </p:cNvPr>
          <p:cNvPicPr>
            <a:picLocks noChangeAspect="1"/>
          </p:cNvPicPr>
          <p:nvPr/>
        </p:nvPicPr>
        <p:blipFill>
          <a:blip r:embed="rId5"/>
          <a:stretch>
            <a:fillRect/>
          </a:stretch>
        </p:blipFill>
        <p:spPr>
          <a:xfrm>
            <a:off x="784860" y="1215027"/>
            <a:ext cx="8336280" cy="5210175"/>
          </a:xfrm>
          <a:prstGeom prst="rect">
            <a:avLst/>
          </a:prstGeom>
        </p:spPr>
      </p:pic>
      <p:cxnSp>
        <p:nvCxnSpPr>
          <p:cNvPr id="13" name="Straight Arrow Connector 12">
            <a:extLst>
              <a:ext uri="{FF2B5EF4-FFF2-40B4-BE49-F238E27FC236}">
                <a16:creationId xmlns:a16="http://schemas.microsoft.com/office/drawing/2014/main" id="{1790A761-2A05-8F46-A9E9-450A2FEC728D}"/>
              </a:ext>
            </a:extLst>
          </p:cNvPr>
          <p:cNvCxnSpPr>
            <a:cxnSpLocks/>
          </p:cNvCxnSpPr>
          <p:nvPr/>
        </p:nvCxnSpPr>
        <p:spPr>
          <a:xfrm flipV="1">
            <a:off x="1885173" y="2678944"/>
            <a:ext cx="1439194" cy="358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DF0527-7383-2A43-B711-057C0353F1BD}"/>
              </a:ext>
            </a:extLst>
          </p:cNvPr>
          <p:cNvCxnSpPr>
            <a:cxnSpLocks/>
          </p:cNvCxnSpPr>
          <p:nvPr/>
        </p:nvCxnSpPr>
        <p:spPr>
          <a:xfrm flipV="1">
            <a:off x="2356059" y="3820114"/>
            <a:ext cx="1439194" cy="358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16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Overzicht stembureau</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Installatie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Opstarten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Stemmen</a:t>
            </a: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Stemming/stembureau sluiten</a:t>
            </a:r>
          </a:p>
        </p:txBody>
      </p:sp>
    </p:spTree>
    <p:extLst>
      <p:ext uri="{BB962C8B-B14F-4D97-AF65-F5344CB8AC3E}">
        <p14:creationId xmlns:p14="http://schemas.microsoft.com/office/powerpoint/2010/main" val="346343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lstStyle/>
          <a:p>
            <a:r>
              <a:rPr lang="nl-NL" sz="2800" dirty="0">
                <a:solidFill>
                  <a:srgbClr val="00AFDB"/>
                </a:solidFill>
              </a:rPr>
              <a:t>Stemming sluiten</a:t>
            </a:r>
            <a:endParaRPr lang="nl-NL" dirty="0">
              <a:solidFill>
                <a:srgbClr val="00AFDB"/>
              </a:solidFill>
            </a:endParaRPr>
          </a:p>
        </p:txBody>
      </p:sp>
      <p:pic>
        <p:nvPicPr>
          <p:cNvPr id="10" name="Picture 9" descr="A screenshot of a cell phone&#10;&#10;Description automatically generated">
            <a:extLst>
              <a:ext uri="{FF2B5EF4-FFF2-40B4-BE49-F238E27FC236}">
                <a16:creationId xmlns:a16="http://schemas.microsoft.com/office/drawing/2014/main" id="{CA32B3D9-D850-4D42-A780-04FE43E68938}"/>
              </a:ext>
            </a:extLst>
          </p:cNvPr>
          <p:cNvPicPr>
            <a:picLocks noChangeAspect="1"/>
          </p:cNvPicPr>
          <p:nvPr/>
        </p:nvPicPr>
        <p:blipFill>
          <a:blip r:embed="rId3"/>
          <a:stretch>
            <a:fillRect/>
          </a:stretch>
        </p:blipFill>
        <p:spPr>
          <a:xfrm>
            <a:off x="780733" y="1175657"/>
            <a:ext cx="8006080" cy="5003800"/>
          </a:xfrm>
          <a:prstGeom prst="rect">
            <a:avLst/>
          </a:prstGeom>
        </p:spPr>
      </p:pic>
      <p:cxnSp>
        <p:nvCxnSpPr>
          <p:cNvPr id="13" name="Straight Arrow Connector 12">
            <a:extLst>
              <a:ext uri="{FF2B5EF4-FFF2-40B4-BE49-F238E27FC236}">
                <a16:creationId xmlns:a16="http://schemas.microsoft.com/office/drawing/2014/main" id="{04F587C9-1F82-194C-BCCF-074E5536B963}"/>
              </a:ext>
            </a:extLst>
          </p:cNvPr>
          <p:cNvCxnSpPr>
            <a:cxnSpLocks/>
          </p:cNvCxnSpPr>
          <p:nvPr/>
        </p:nvCxnSpPr>
        <p:spPr>
          <a:xfrm flipV="1">
            <a:off x="8421754" y="1847850"/>
            <a:ext cx="0" cy="1829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073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0" name="Picture 9">
            <a:extLst>
              <a:ext uri="{FF2B5EF4-FFF2-40B4-BE49-F238E27FC236}">
                <a16:creationId xmlns:a16="http://schemas.microsoft.com/office/drawing/2014/main" id="{31EB0E50-94B6-0D4A-BB54-9C9794C67868}"/>
              </a:ext>
            </a:extLst>
          </p:cNvPr>
          <p:cNvPicPr>
            <a:picLocks noChangeAspect="1"/>
          </p:cNvPicPr>
          <p:nvPr/>
        </p:nvPicPr>
        <p:blipFill>
          <a:blip r:embed="rId5"/>
          <a:stretch>
            <a:fillRect/>
          </a:stretch>
        </p:blipFill>
        <p:spPr>
          <a:xfrm>
            <a:off x="2248522" y="1757442"/>
            <a:ext cx="5400000" cy="3375000"/>
          </a:xfrm>
          <a:prstGeom prst="rect">
            <a:avLst/>
          </a:prstGeom>
        </p:spPr>
      </p:pic>
    </p:spTree>
    <p:extLst>
      <p:ext uri="{BB962C8B-B14F-4D97-AF65-F5344CB8AC3E}">
        <p14:creationId xmlns:p14="http://schemas.microsoft.com/office/powerpoint/2010/main" val="671543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0218"/>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Video instructie</a:t>
            </a:r>
          </a:p>
        </p:txBody>
      </p:sp>
      <p:pic>
        <p:nvPicPr>
          <p:cNvPr id="2" name="Picture 1">
            <a:extLst>
              <a:ext uri="{FF2B5EF4-FFF2-40B4-BE49-F238E27FC236}">
                <a16:creationId xmlns:a16="http://schemas.microsoft.com/office/drawing/2014/main" id="{B408B7CD-511F-6B4A-A446-8589E6670BA8}"/>
              </a:ext>
            </a:extLst>
          </p:cNvPr>
          <p:cNvPicPr>
            <a:picLocks noChangeAspect="1"/>
          </p:cNvPicPr>
          <p:nvPr/>
        </p:nvPicPr>
        <p:blipFill>
          <a:blip r:embed="rId6"/>
          <a:stretch>
            <a:fillRect/>
          </a:stretch>
        </p:blipFill>
        <p:spPr>
          <a:xfrm>
            <a:off x="0" y="0"/>
            <a:ext cx="9906000" cy="6858000"/>
          </a:xfrm>
          <a:prstGeom prst="rect">
            <a:avLst/>
          </a:prstGeom>
        </p:spPr>
      </p:pic>
      <p:pic>
        <p:nvPicPr>
          <p:cNvPr id="3" name="BEVOTING FED - NL">
            <a:hlinkClick r:id="" action="ppaction://media"/>
            <a:extLst>
              <a:ext uri="{FF2B5EF4-FFF2-40B4-BE49-F238E27FC236}">
                <a16:creationId xmlns:a16="http://schemas.microsoft.com/office/drawing/2014/main" id="{0495EF5C-EC10-2C41-B2C9-3772D6B0CC1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27032"/>
            <a:ext cx="9906000" cy="5572125"/>
          </a:xfrm>
          <a:prstGeom prst="rect">
            <a:avLst/>
          </a:prstGeom>
        </p:spPr>
      </p:pic>
    </p:spTree>
    <p:extLst>
      <p:ext uri="{BB962C8B-B14F-4D97-AF65-F5344CB8AC3E}">
        <p14:creationId xmlns:p14="http://schemas.microsoft.com/office/powerpoint/2010/main" val="98100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99E3077-446B-8C46-AEAC-E7BFD0891D9B}"/>
              </a:ext>
            </a:extLst>
          </p:cNvPr>
          <p:cNvPicPr>
            <a:picLocks noChangeAspect="1"/>
          </p:cNvPicPr>
          <p:nvPr/>
        </p:nvPicPr>
        <p:blipFill>
          <a:blip r:embed="rId5"/>
          <a:stretch>
            <a:fillRect/>
          </a:stretch>
        </p:blipFill>
        <p:spPr>
          <a:xfrm>
            <a:off x="1462347" y="1475509"/>
            <a:ext cx="6981306" cy="4363316"/>
          </a:xfrm>
          <a:prstGeom prst="rect">
            <a:avLst/>
          </a:prstGeom>
        </p:spPr>
      </p:pic>
      <p:cxnSp>
        <p:nvCxnSpPr>
          <p:cNvPr id="13" name="Straight Arrow Connector 12">
            <a:extLst>
              <a:ext uri="{FF2B5EF4-FFF2-40B4-BE49-F238E27FC236}">
                <a16:creationId xmlns:a16="http://schemas.microsoft.com/office/drawing/2014/main" id="{1790A761-2A05-8F46-A9E9-450A2FEC728D}"/>
              </a:ext>
            </a:extLst>
          </p:cNvPr>
          <p:cNvCxnSpPr>
            <a:cxnSpLocks/>
          </p:cNvCxnSpPr>
          <p:nvPr/>
        </p:nvCxnSpPr>
        <p:spPr>
          <a:xfrm flipV="1">
            <a:off x="8105609" y="2194996"/>
            <a:ext cx="0" cy="14621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637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C36F5410-675E-2448-8353-3A44EA4E77F6}"/>
              </a:ext>
            </a:extLst>
          </p:cNvPr>
          <p:cNvPicPr>
            <a:picLocks noChangeAspect="1"/>
          </p:cNvPicPr>
          <p:nvPr/>
        </p:nvPicPr>
        <p:blipFill>
          <a:blip r:embed="rId5"/>
          <a:stretch>
            <a:fillRect/>
          </a:stretch>
        </p:blipFill>
        <p:spPr>
          <a:xfrm>
            <a:off x="2248522" y="1860970"/>
            <a:ext cx="5400000" cy="3164063"/>
          </a:xfrm>
          <a:prstGeom prst="rect">
            <a:avLst/>
          </a:prstGeom>
        </p:spPr>
      </p:pic>
    </p:spTree>
    <p:extLst>
      <p:ext uri="{BB962C8B-B14F-4D97-AF65-F5344CB8AC3E}">
        <p14:creationId xmlns:p14="http://schemas.microsoft.com/office/powerpoint/2010/main" val="1374188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3B425FEA-E2F7-D24A-BEC1-2BCDCD565D69}"/>
              </a:ext>
            </a:extLst>
          </p:cNvPr>
          <p:cNvPicPr>
            <a:picLocks noChangeAspect="1"/>
          </p:cNvPicPr>
          <p:nvPr/>
        </p:nvPicPr>
        <p:blipFill>
          <a:blip r:embed="rId5"/>
          <a:stretch>
            <a:fillRect/>
          </a:stretch>
        </p:blipFill>
        <p:spPr>
          <a:xfrm>
            <a:off x="2233534" y="1741500"/>
            <a:ext cx="5400000" cy="3375000"/>
          </a:xfrm>
          <a:prstGeom prst="rect">
            <a:avLst/>
          </a:prstGeom>
        </p:spPr>
      </p:pic>
    </p:spTree>
    <p:extLst>
      <p:ext uri="{BB962C8B-B14F-4D97-AF65-F5344CB8AC3E}">
        <p14:creationId xmlns:p14="http://schemas.microsoft.com/office/powerpoint/2010/main" val="37849545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Kerncijferrapport afdrukken en ondertekenen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4">
            <a:extLst>
              <a:ext uri="{FF2B5EF4-FFF2-40B4-BE49-F238E27FC236}">
                <a16:creationId xmlns:a16="http://schemas.microsoft.com/office/drawing/2014/main" id="{83F16B21-EFD9-E24C-8248-57D1D1D87C4B}"/>
              </a:ext>
            </a:extLst>
          </p:cNvPr>
          <p:cNvPicPr>
            <a:picLocks noChangeAspect="1"/>
          </p:cNvPicPr>
          <p:nvPr/>
        </p:nvPicPr>
        <p:blipFill>
          <a:blip r:embed="rId5"/>
          <a:stretch>
            <a:fillRect/>
          </a:stretch>
        </p:blipFill>
        <p:spPr>
          <a:xfrm>
            <a:off x="2248515" y="1757437"/>
            <a:ext cx="5400000" cy="3375000"/>
          </a:xfrm>
          <a:prstGeom prst="rect">
            <a:avLst/>
          </a:prstGeom>
        </p:spPr>
      </p:pic>
    </p:spTree>
    <p:extLst>
      <p:ext uri="{BB962C8B-B14F-4D97-AF65-F5344CB8AC3E}">
        <p14:creationId xmlns:p14="http://schemas.microsoft.com/office/powerpoint/2010/main" val="3380344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Kerncijferrapport afdrukken en ondertekenen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A5C63A9F-37A9-E240-9AC3-FCFCF2AAEAE5}"/>
              </a:ext>
            </a:extLst>
          </p:cNvPr>
          <p:cNvPicPr>
            <a:picLocks noChangeAspect="1"/>
          </p:cNvPicPr>
          <p:nvPr/>
        </p:nvPicPr>
        <p:blipFill>
          <a:blip r:embed="rId5"/>
          <a:stretch>
            <a:fillRect/>
          </a:stretch>
        </p:blipFill>
        <p:spPr>
          <a:xfrm>
            <a:off x="3139187" y="1199210"/>
            <a:ext cx="3600000" cy="4500000"/>
          </a:xfrm>
          <a:prstGeom prst="rect">
            <a:avLst/>
          </a:prstGeom>
        </p:spPr>
      </p:pic>
    </p:spTree>
    <p:extLst>
      <p:ext uri="{BB962C8B-B14F-4D97-AF65-F5344CB8AC3E}">
        <p14:creationId xmlns:p14="http://schemas.microsoft.com/office/powerpoint/2010/main" val="15898399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Kerncijferrapport afdrukken en ondertekenen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4">
            <a:extLst>
              <a:ext uri="{FF2B5EF4-FFF2-40B4-BE49-F238E27FC236}">
                <a16:creationId xmlns:a16="http://schemas.microsoft.com/office/drawing/2014/main" id="{7ECD893D-D781-1E45-8C58-DD75B0B806BD}"/>
              </a:ext>
            </a:extLst>
          </p:cNvPr>
          <p:cNvPicPr>
            <a:picLocks noChangeAspect="1"/>
          </p:cNvPicPr>
          <p:nvPr/>
        </p:nvPicPr>
        <p:blipFill>
          <a:blip r:embed="rId5"/>
          <a:stretch>
            <a:fillRect/>
          </a:stretch>
        </p:blipFill>
        <p:spPr>
          <a:xfrm>
            <a:off x="3153000" y="1214205"/>
            <a:ext cx="3600000" cy="4500000"/>
          </a:xfrm>
          <a:prstGeom prst="rect">
            <a:avLst/>
          </a:prstGeom>
        </p:spPr>
      </p:pic>
    </p:spTree>
    <p:extLst>
      <p:ext uri="{BB962C8B-B14F-4D97-AF65-F5344CB8AC3E}">
        <p14:creationId xmlns:p14="http://schemas.microsoft.com/office/powerpoint/2010/main" val="347725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Kerncijferrapport afdrukken en ondertekenen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cxnSp>
        <p:nvCxnSpPr>
          <p:cNvPr id="7" name="Straight Arrow Connector 6">
            <a:extLst>
              <a:ext uri="{FF2B5EF4-FFF2-40B4-BE49-F238E27FC236}">
                <a16:creationId xmlns:a16="http://schemas.microsoft.com/office/drawing/2014/main" id="{5207A745-724A-B740-9AF3-1C7FA2F8CD62}"/>
              </a:ext>
            </a:extLst>
          </p:cNvPr>
          <p:cNvCxnSpPr>
            <a:cxnSpLocks/>
          </p:cNvCxnSpPr>
          <p:nvPr/>
        </p:nvCxnSpPr>
        <p:spPr>
          <a:xfrm>
            <a:off x="4514850" y="5800394"/>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BE4BEB3-00CC-EE4E-A249-28A6742DC4A4}"/>
              </a:ext>
            </a:extLst>
          </p:cNvPr>
          <p:cNvCxnSpPr>
            <a:cxnSpLocks/>
          </p:cNvCxnSpPr>
          <p:nvPr/>
        </p:nvCxnSpPr>
        <p:spPr>
          <a:xfrm>
            <a:off x="4439588" y="2071144"/>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AD1D04-B120-094B-A8B2-642E640371AA}"/>
              </a:ext>
            </a:extLst>
          </p:cNvPr>
          <p:cNvSpPr txBox="1"/>
          <p:nvPr/>
        </p:nvSpPr>
        <p:spPr>
          <a:xfrm>
            <a:off x="1004337" y="1753850"/>
            <a:ext cx="3642610" cy="646331"/>
          </a:xfrm>
          <a:prstGeom prst="rect">
            <a:avLst/>
          </a:prstGeom>
          <a:noFill/>
        </p:spPr>
        <p:txBody>
          <a:bodyPr wrap="square" rtlCol="0">
            <a:spAutoFit/>
          </a:bodyPr>
          <a:lstStyle/>
          <a:p>
            <a:r>
              <a:rPr lang="nl-NL" dirty="0"/>
              <a:t>Vergelijk met het aantal opgekomen kiezers </a:t>
            </a:r>
            <a:r>
              <a:rPr lang="nl-NL" dirty="0" smtClean="0"/>
              <a:t>op de aanstiplijst</a:t>
            </a:r>
            <a:endParaRPr lang="nl-NL" dirty="0"/>
          </a:p>
        </p:txBody>
      </p:sp>
      <p:sp>
        <p:nvSpPr>
          <p:cNvPr id="15" name="TextBox 14">
            <a:extLst>
              <a:ext uri="{FF2B5EF4-FFF2-40B4-BE49-F238E27FC236}">
                <a16:creationId xmlns:a16="http://schemas.microsoft.com/office/drawing/2014/main" id="{502072FE-47DB-A74D-A19B-CDC94A7A703B}"/>
              </a:ext>
            </a:extLst>
          </p:cNvPr>
          <p:cNvSpPr txBox="1"/>
          <p:nvPr/>
        </p:nvSpPr>
        <p:spPr>
          <a:xfrm>
            <a:off x="2657332" y="5591344"/>
            <a:ext cx="2206050" cy="369332"/>
          </a:xfrm>
          <a:prstGeom prst="rect">
            <a:avLst/>
          </a:prstGeom>
          <a:noFill/>
        </p:spPr>
        <p:txBody>
          <a:bodyPr wrap="square" rtlCol="0">
            <a:spAutoFit/>
          </a:bodyPr>
          <a:lstStyle/>
          <a:p>
            <a:r>
              <a:rPr lang="nl-NL" dirty="0"/>
              <a:t>Hier ondertekenen</a:t>
            </a:r>
          </a:p>
        </p:txBody>
      </p:sp>
      <p:cxnSp>
        <p:nvCxnSpPr>
          <p:cNvPr id="18" name="Straight Arrow Connector 17">
            <a:extLst>
              <a:ext uri="{FF2B5EF4-FFF2-40B4-BE49-F238E27FC236}">
                <a16:creationId xmlns:a16="http://schemas.microsoft.com/office/drawing/2014/main" id="{C8D4A080-8C85-E043-9AA2-48118809E4F4}"/>
              </a:ext>
            </a:extLst>
          </p:cNvPr>
          <p:cNvCxnSpPr>
            <a:cxnSpLocks/>
          </p:cNvCxnSpPr>
          <p:nvPr/>
        </p:nvCxnSpPr>
        <p:spPr>
          <a:xfrm>
            <a:off x="4424598" y="5064784"/>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6B7F8E-5A9F-E54C-B2A9-764996E52663}"/>
              </a:ext>
            </a:extLst>
          </p:cNvPr>
          <p:cNvSpPr txBox="1"/>
          <p:nvPr/>
        </p:nvSpPr>
        <p:spPr>
          <a:xfrm>
            <a:off x="2628175" y="4819251"/>
            <a:ext cx="2206050" cy="369332"/>
          </a:xfrm>
          <a:prstGeom prst="rect">
            <a:avLst/>
          </a:prstGeom>
          <a:noFill/>
        </p:spPr>
        <p:txBody>
          <a:bodyPr wrap="square" rtlCol="0">
            <a:spAutoFit/>
          </a:bodyPr>
          <a:lstStyle/>
          <a:p>
            <a:r>
              <a:rPr lang="nl-NL" dirty="0"/>
              <a:t>Lees de verklaring</a:t>
            </a:r>
          </a:p>
        </p:txBody>
      </p:sp>
      <p:pic>
        <p:nvPicPr>
          <p:cNvPr id="3" name="Picture 2">
            <a:extLst>
              <a:ext uri="{FF2B5EF4-FFF2-40B4-BE49-F238E27FC236}">
                <a16:creationId xmlns:a16="http://schemas.microsoft.com/office/drawing/2014/main" id="{D6CC3141-F6F0-7547-9F70-2316E2752362}"/>
              </a:ext>
            </a:extLst>
          </p:cNvPr>
          <p:cNvPicPr>
            <a:picLocks noChangeAspect="1"/>
          </p:cNvPicPr>
          <p:nvPr/>
        </p:nvPicPr>
        <p:blipFill>
          <a:blip r:embed="rId5"/>
          <a:stretch>
            <a:fillRect/>
          </a:stretch>
        </p:blipFill>
        <p:spPr>
          <a:xfrm>
            <a:off x="7277826" y="0"/>
            <a:ext cx="1379054" cy="6858000"/>
          </a:xfrm>
          <a:prstGeom prst="rect">
            <a:avLst/>
          </a:prstGeom>
        </p:spPr>
      </p:pic>
    </p:spTree>
    <p:extLst>
      <p:ext uri="{BB962C8B-B14F-4D97-AF65-F5344CB8AC3E}">
        <p14:creationId xmlns:p14="http://schemas.microsoft.com/office/powerpoint/2010/main" val="31391582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Kerncijferrapport afdrukken en ondertekenen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A5C63A9F-37A9-E240-9AC3-FCFCF2AAEAE5}"/>
              </a:ext>
            </a:extLst>
          </p:cNvPr>
          <p:cNvPicPr>
            <a:picLocks noChangeAspect="1"/>
          </p:cNvPicPr>
          <p:nvPr/>
        </p:nvPicPr>
        <p:blipFill>
          <a:blip r:embed="rId5"/>
          <a:stretch>
            <a:fillRect/>
          </a:stretch>
        </p:blipFill>
        <p:spPr>
          <a:xfrm>
            <a:off x="3139187" y="1199210"/>
            <a:ext cx="3600000" cy="4500000"/>
          </a:xfrm>
          <a:prstGeom prst="rect">
            <a:avLst/>
          </a:prstGeom>
        </p:spPr>
      </p:pic>
    </p:spTree>
    <p:extLst>
      <p:ext uri="{BB962C8B-B14F-4D97-AF65-F5344CB8AC3E}">
        <p14:creationId xmlns:p14="http://schemas.microsoft.com/office/powerpoint/2010/main" val="1885804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Kerncijferrapport afdrukken en ondertekenen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4">
            <a:extLst>
              <a:ext uri="{FF2B5EF4-FFF2-40B4-BE49-F238E27FC236}">
                <a16:creationId xmlns:a16="http://schemas.microsoft.com/office/drawing/2014/main" id="{7ECD893D-D781-1E45-8C58-DD75B0B806BD}"/>
              </a:ext>
            </a:extLst>
          </p:cNvPr>
          <p:cNvPicPr>
            <a:picLocks noChangeAspect="1"/>
          </p:cNvPicPr>
          <p:nvPr/>
        </p:nvPicPr>
        <p:blipFill>
          <a:blip r:embed="rId5"/>
          <a:stretch>
            <a:fillRect/>
          </a:stretch>
        </p:blipFill>
        <p:spPr>
          <a:xfrm>
            <a:off x="3153000" y="1214205"/>
            <a:ext cx="3600000" cy="4500000"/>
          </a:xfrm>
          <a:prstGeom prst="rect">
            <a:avLst/>
          </a:prstGeom>
        </p:spPr>
      </p:pic>
    </p:spTree>
    <p:extLst>
      <p:ext uri="{BB962C8B-B14F-4D97-AF65-F5344CB8AC3E}">
        <p14:creationId xmlns:p14="http://schemas.microsoft.com/office/powerpoint/2010/main" val="4141127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USB-stick terugplaatsen en stemming definitief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14D5A3B4-E254-5445-A664-2609994C44A7}"/>
              </a:ext>
            </a:extLst>
          </p:cNvPr>
          <p:cNvPicPr>
            <a:picLocks noChangeAspect="1"/>
          </p:cNvPicPr>
          <p:nvPr/>
        </p:nvPicPr>
        <p:blipFill>
          <a:blip r:embed="rId5"/>
          <a:stretch>
            <a:fillRect/>
          </a:stretch>
        </p:blipFill>
        <p:spPr>
          <a:xfrm>
            <a:off x="2248515" y="1757437"/>
            <a:ext cx="5400000" cy="3375000"/>
          </a:xfrm>
          <a:prstGeom prst="rect">
            <a:avLst/>
          </a:prstGeom>
        </p:spPr>
      </p:pic>
    </p:spTree>
    <p:extLst>
      <p:ext uri="{BB962C8B-B14F-4D97-AF65-F5344CB8AC3E}">
        <p14:creationId xmlns:p14="http://schemas.microsoft.com/office/powerpoint/2010/main" val="62085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Overzicht stembureau</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Installatie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Opstarten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Stemming/stembureau sluiten</a:t>
            </a:r>
          </a:p>
        </p:txBody>
      </p:sp>
    </p:spTree>
    <p:extLst>
      <p:ext uri="{BB962C8B-B14F-4D97-AF65-F5344CB8AC3E}">
        <p14:creationId xmlns:p14="http://schemas.microsoft.com/office/powerpoint/2010/main" val="36247425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USB-stick terugplaatsen en stemming definitief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8290FC87-D703-5C4F-AD3D-08BE54AD1376}"/>
              </a:ext>
            </a:extLst>
          </p:cNvPr>
          <p:cNvPicPr>
            <a:picLocks noChangeAspect="1"/>
          </p:cNvPicPr>
          <p:nvPr/>
        </p:nvPicPr>
        <p:blipFill>
          <a:blip r:embed="rId5"/>
          <a:stretch>
            <a:fillRect/>
          </a:stretch>
        </p:blipFill>
        <p:spPr>
          <a:xfrm>
            <a:off x="2248516" y="1778958"/>
            <a:ext cx="5400000" cy="3375000"/>
          </a:xfrm>
          <a:prstGeom prst="rect">
            <a:avLst/>
          </a:prstGeom>
        </p:spPr>
      </p:pic>
    </p:spTree>
    <p:extLst>
      <p:ext uri="{BB962C8B-B14F-4D97-AF65-F5344CB8AC3E}">
        <p14:creationId xmlns:p14="http://schemas.microsoft.com/office/powerpoint/2010/main" val="20897214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Stemming/stembureau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nl-NL" sz="2200" dirty="0">
                <a:solidFill>
                  <a:schemeClr val="tx1"/>
                </a:solidFill>
              </a:rPr>
              <a:t>Controleer of alle apparaten zijn uitgezet</a:t>
            </a:r>
          </a:p>
          <a:p>
            <a:pPr marL="457200" indent="-457200">
              <a:lnSpc>
                <a:spcPct val="100000"/>
              </a:lnSpc>
              <a:spcBef>
                <a:spcPts val="400"/>
              </a:spcBef>
              <a:buFont typeface="+mj-lt"/>
              <a:buAutoNum type="arabicPeriod"/>
            </a:pPr>
            <a:r>
              <a:rPr lang="nl-NL" sz="2200" dirty="0">
                <a:solidFill>
                  <a:schemeClr val="tx1"/>
                </a:solidFill>
              </a:rPr>
              <a:t>Neem beide USB-sticks uit de elektronische stembus</a:t>
            </a:r>
          </a:p>
          <a:p>
            <a:pPr marL="457200" indent="-457200">
              <a:lnSpc>
                <a:spcPct val="100000"/>
              </a:lnSpc>
              <a:spcBef>
                <a:spcPts val="400"/>
              </a:spcBef>
              <a:buFont typeface="+mj-lt"/>
              <a:buAutoNum type="arabicPeriod"/>
            </a:pPr>
            <a:r>
              <a:rPr lang="nl-NL" sz="2200" dirty="0">
                <a:solidFill>
                  <a:schemeClr val="tx1"/>
                </a:solidFill>
              </a:rPr>
              <a:t>Steek beide USB-sticks in de envelop</a:t>
            </a:r>
          </a:p>
          <a:p>
            <a:pPr marL="457200" indent="-457200">
              <a:lnSpc>
                <a:spcPct val="100000"/>
              </a:lnSpc>
              <a:spcBef>
                <a:spcPts val="400"/>
              </a:spcBef>
              <a:buFont typeface="+mj-lt"/>
              <a:buAutoNum type="arabicPeriod"/>
            </a:pPr>
            <a:r>
              <a:rPr lang="nl-NL" sz="2200" dirty="0">
                <a:solidFill>
                  <a:schemeClr val="tx1"/>
                </a:solidFill>
              </a:rPr>
              <a:t>Steek het ondertekende kerncijferrapport </a:t>
            </a:r>
            <a:r>
              <a:rPr lang="nl-NL" sz="2200" dirty="0" smtClean="0">
                <a:solidFill>
                  <a:schemeClr val="tx1"/>
                </a:solidFill>
              </a:rPr>
              <a:t>bij de sticks in de </a:t>
            </a:r>
            <a:r>
              <a:rPr lang="nl-NL" sz="2200" dirty="0">
                <a:solidFill>
                  <a:schemeClr val="tx1"/>
                </a:solidFill>
              </a:rPr>
              <a:t>envelop en verzegel/onderteken de envelop</a:t>
            </a:r>
          </a:p>
          <a:p>
            <a:pPr marL="457200" indent="-457200">
              <a:lnSpc>
                <a:spcPct val="100000"/>
              </a:lnSpc>
              <a:spcBef>
                <a:spcPts val="400"/>
              </a:spcBef>
              <a:buFont typeface="+mj-lt"/>
              <a:buAutoNum type="arabicPeriod"/>
            </a:pPr>
            <a:r>
              <a:rPr lang="nl-NL" sz="2200" dirty="0">
                <a:solidFill>
                  <a:schemeClr val="tx1"/>
                </a:solidFill>
              </a:rPr>
              <a:t>Open de stembus</a:t>
            </a:r>
          </a:p>
          <a:p>
            <a:pPr marL="457200" indent="-457200">
              <a:lnSpc>
                <a:spcPct val="100000"/>
              </a:lnSpc>
              <a:spcBef>
                <a:spcPts val="400"/>
              </a:spcBef>
              <a:buFont typeface="+mj-lt"/>
              <a:buAutoNum type="arabicPeriod"/>
            </a:pPr>
            <a:r>
              <a:rPr lang="nl-NL" sz="2200" dirty="0">
                <a:solidFill>
                  <a:schemeClr val="tx1"/>
                </a:solidFill>
              </a:rPr>
              <a:t>Neem alle stembiljetten eruit en steek ze in </a:t>
            </a:r>
            <a:r>
              <a:rPr lang="nl-NL" sz="2200" dirty="0" smtClean="0">
                <a:solidFill>
                  <a:schemeClr val="tx1"/>
                </a:solidFill>
              </a:rPr>
              <a:t>een </a:t>
            </a:r>
            <a:r>
              <a:rPr lang="nl-NL" sz="2200" dirty="0">
                <a:solidFill>
                  <a:schemeClr val="tx1"/>
                </a:solidFill>
              </a:rPr>
              <a:t>envelop/zak en verzegel/onderteken </a:t>
            </a:r>
            <a:r>
              <a:rPr lang="nl-NL" sz="2200" dirty="0" smtClean="0">
                <a:solidFill>
                  <a:schemeClr val="tx1"/>
                </a:solidFill>
              </a:rPr>
              <a:t>deze </a:t>
            </a:r>
            <a:r>
              <a:rPr lang="nl-NL" sz="2200" dirty="0">
                <a:solidFill>
                  <a:schemeClr val="tx1"/>
                </a:solidFill>
              </a:rPr>
              <a:t>envelop/zak</a:t>
            </a:r>
          </a:p>
          <a:p>
            <a:pPr marL="457200" indent="-457200">
              <a:lnSpc>
                <a:spcPct val="100000"/>
              </a:lnSpc>
              <a:spcBef>
                <a:spcPts val="400"/>
              </a:spcBef>
              <a:buFont typeface="+mj-lt"/>
              <a:buAutoNum type="arabicPeriod"/>
            </a:pPr>
            <a:r>
              <a:rPr lang="nl-NL" sz="2200" dirty="0">
                <a:solidFill>
                  <a:schemeClr val="tx1"/>
                </a:solidFill>
              </a:rPr>
              <a:t>Sluit de stembus</a:t>
            </a:r>
          </a:p>
          <a:p>
            <a:pPr marL="457200" indent="-457200">
              <a:lnSpc>
                <a:spcPct val="100000"/>
              </a:lnSpc>
              <a:spcBef>
                <a:spcPts val="400"/>
              </a:spcBef>
              <a:buFont typeface="+mj-lt"/>
              <a:buAutoNum type="arabicPeriod"/>
            </a:pPr>
            <a:r>
              <a:rPr lang="nl-NL" sz="2200" dirty="0">
                <a:solidFill>
                  <a:schemeClr val="tx1"/>
                </a:solidFill>
              </a:rPr>
              <a:t>Steek alle overige documenten (aanstiplijsten, formulier betaling presentiegeld, lijst niet opgekomen kiezers, niet opgekomen bijzitters etc.) in de hiertoe bestemde enveloppen</a:t>
            </a:r>
          </a:p>
        </p:txBody>
      </p:sp>
    </p:spTree>
    <p:extLst>
      <p:ext uri="{BB962C8B-B14F-4D97-AF65-F5344CB8AC3E}">
        <p14:creationId xmlns:p14="http://schemas.microsoft.com/office/powerpoint/2010/main" val="33339290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Het stembureau is definitief afgesloten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426208" y="3177913"/>
            <a:ext cx="9047578" cy="1241687"/>
          </a:xfrm>
        </p:spPr>
        <p:txBody>
          <a:bodyPr>
            <a:noAutofit/>
          </a:bodyPr>
          <a:lstStyle/>
          <a:p>
            <a:pPr marL="0" indent="0" algn="ctr">
              <a:lnSpc>
                <a:spcPct val="100000"/>
              </a:lnSpc>
              <a:spcBef>
                <a:spcPts val="400"/>
              </a:spcBef>
              <a:buNone/>
            </a:pPr>
            <a:r>
              <a:rPr lang="nl-NL" sz="2200" dirty="0">
                <a:solidFill>
                  <a:schemeClr val="tx1"/>
                </a:solidFill>
              </a:rPr>
              <a:t>De voorzitter stopt de USB-sticks samen met het </a:t>
            </a:r>
            <a:r>
              <a:rPr lang="nl-NL" sz="2200" dirty="0" smtClean="0">
                <a:solidFill>
                  <a:schemeClr val="tx1"/>
                </a:solidFill>
              </a:rPr>
              <a:t>kerncijferrapport </a:t>
            </a:r>
            <a:r>
              <a:rPr lang="nl-NL" sz="2200" dirty="0">
                <a:solidFill>
                  <a:schemeClr val="tx1"/>
                </a:solidFill>
              </a:rPr>
              <a:t>in de daartoe voorziene envelop. Deze wordt verzegeld en naar het </a:t>
            </a:r>
            <a:r>
              <a:rPr lang="nl-NL" sz="2200" dirty="0" smtClean="0">
                <a:solidFill>
                  <a:schemeClr val="tx1"/>
                </a:solidFill>
              </a:rPr>
              <a:t>kantonhoofdbureau </a:t>
            </a:r>
            <a:r>
              <a:rPr lang="nl-NL" sz="2200" dirty="0">
                <a:solidFill>
                  <a:schemeClr val="tx1"/>
                </a:solidFill>
              </a:rPr>
              <a:t>gebracht. </a:t>
            </a:r>
          </a:p>
        </p:txBody>
      </p:sp>
    </p:spTree>
    <p:extLst>
      <p:ext uri="{BB962C8B-B14F-4D97-AF65-F5344CB8AC3E}">
        <p14:creationId xmlns:p14="http://schemas.microsoft.com/office/powerpoint/2010/main" val="9283612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endParaRPr lang="nl-NL" sz="2400" dirty="0">
              <a:solidFill>
                <a:schemeClr val="bg1">
                  <a:lumMod val="50000"/>
                </a:schemeClr>
              </a:solidFill>
              <a:ea typeface="Open Sans Light" charset="0"/>
              <a:cs typeface="Open Sans Light" charset="0"/>
            </a:endParaRP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Afhandeling incidenten / problemen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Hertelling op het hoofdbureau</a:t>
            </a:r>
          </a:p>
        </p:txBody>
      </p:sp>
    </p:spTree>
    <p:extLst>
      <p:ext uri="{BB962C8B-B14F-4D97-AF65-F5344CB8AC3E}">
        <p14:creationId xmlns:p14="http://schemas.microsoft.com/office/powerpoint/2010/main" val="9293850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Afhandeling incidenten/problemen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nl-NL" sz="2200" dirty="0">
                <a:solidFill>
                  <a:schemeClr val="tx1"/>
                </a:solidFill>
              </a:rPr>
              <a:t>Tijdens installatie</a:t>
            </a:r>
          </a:p>
          <a:p>
            <a:pPr marL="457200" indent="-457200">
              <a:lnSpc>
                <a:spcPct val="100000"/>
              </a:lnSpc>
              <a:spcBef>
                <a:spcPts val="400"/>
              </a:spcBef>
              <a:buFont typeface="+mj-lt"/>
              <a:buAutoNum type="arabicPeriod"/>
            </a:pPr>
            <a:r>
              <a:rPr lang="nl-NL" sz="2200" dirty="0">
                <a:solidFill>
                  <a:schemeClr val="tx1"/>
                </a:solidFill>
              </a:rPr>
              <a:t>Tijdens opstart</a:t>
            </a:r>
          </a:p>
          <a:p>
            <a:pPr marL="457200" indent="-457200">
              <a:lnSpc>
                <a:spcPct val="100000"/>
              </a:lnSpc>
              <a:spcBef>
                <a:spcPts val="400"/>
              </a:spcBef>
              <a:buFont typeface="+mj-lt"/>
              <a:buAutoNum type="arabicPeriod"/>
            </a:pPr>
            <a:r>
              <a:rPr lang="nl-NL" sz="2200" dirty="0">
                <a:solidFill>
                  <a:schemeClr val="tx1"/>
                </a:solidFill>
              </a:rPr>
              <a:t>Tijdens de stemming</a:t>
            </a:r>
          </a:p>
          <a:p>
            <a:pPr marL="457200" indent="-457200">
              <a:lnSpc>
                <a:spcPct val="100000"/>
              </a:lnSpc>
              <a:spcBef>
                <a:spcPts val="400"/>
              </a:spcBef>
              <a:buFont typeface="+mj-lt"/>
              <a:buAutoNum type="arabicPeriod"/>
            </a:pPr>
            <a:r>
              <a:rPr lang="nl-NL" sz="2200" dirty="0">
                <a:solidFill>
                  <a:schemeClr val="tx1"/>
                </a:solidFill>
              </a:rPr>
              <a:t>Tijdens het afsluiten</a:t>
            </a:r>
            <a:endParaRPr lang="nl-NL" sz="2000" dirty="0">
              <a:solidFill>
                <a:schemeClr val="tx1"/>
              </a:solidFill>
            </a:endParaRPr>
          </a:p>
        </p:txBody>
      </p:sp>
    </p:spTree>
    <p:extLst>
      <p:ext uri="{BB962C8B-B14F-4D97-AF65-F5344CB8AC3E}">
        <p14:creationId xmlns:p14="http://schemas.microsoft.com/office/powerpoint/2010/main" val="30086938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bij de installatie</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nl-NL" sz="2200" dirty="0">
                <a:solidFill>
                  <a:schemeClr val="tx1"/>
                </a:solidFill>
              </a:rPr>
              <a:t>De eerste stap bij een incident is het controleren of (alle onderdelen van) het systeem compleet zijn en alle kabels goed zijn aangesloten </a:t>
            </a:r>
            <a:r>
              <a:rPr lang="nl-NL" sz="2200" dirty="0">
                <a:solidFill>
                  <a:schemeClr val="tx1"/>
                </a:solidFill>
                <a:sym typeface="Wingdings" pitchFamily="2" charset="2"/>
              </a:rPr>
              <a:t> alle onderdelen loskoppelen en weer aansluiten</a:t>
            </a:r>
          </a:p>
          <a:p>
            <a:pPr marL="457200" indent="-457200">
              <a:lnSpc>
                <a:spcPct val="100000"/>
              </a:lnSpc>
              <a:spcBef>
                <a:spcPts val="400"/>
              </a:spcBef>
              <a:buFont typeface="+mj-lt"/>
              <a:buAutoNum type="arabicPeriod"/>
            </a:pPr>
            <a:r>
              <a:rPr lang="nl-NL" sz="2200" dirty="0" smtClean="0">
                <a:solidFill>
                  <a:schemeClr val="tx1"/>
                </a:solidFill>
              </a:rPr>
              <a:t>Meld </a:t>
            </a:r>
            <a:r>
              <a:rPr lang="nl-NL" sz="2200" dirty="0">
                <a:solidFill>
                  <a:schemeClr val="tx1"/>
                </a:solidFill>
              </a:rPr>
              <a:t>alle incidenten bij </a:t>
            </a:r>
            <a:r>
              <a:rPr lang="nl-NL" sz="2200" dirty="0" smtClean="0">
                <a:solidFill>
                  <a:schemeClr val="tx1"/>
                </a:solidFill>
              </a:rPr>
              <a:t>de gemeentelijke verantwoordelijke</a:t>
            </a:r>
            <a:endParaRPr lang="nl-NL" sz="2200" dirty="0">
              <a:solidFill>
                <a:schemeClr val="tx1"/>
              </a:solidFill>
            </a:endParaRPr>
          </a:p>
          <a:p>
            <a:pPr marL="457200" indent="-457200">
              <a:lnSpc>
                <a:spcPct val="100000"/>
              </a:lnSpc>
              <a:spcBef>
                <a:spcPts val="400"/>
              </a:spcBef>
              <a:buFont typeface="+mj-lt"/>
              <a:buAutoNum type="arabicPeriod"/>
            </a:pPr>
            <a:r>
              <a:rPr lang="nl-NL" sz="2200" dirty="0">
                <a:solidFill>
                  <a:schemeClr val="tx1"/>
                </a:solidFill>
                <a:sym typeface="Wingdings" pitchFamily="2" charset="2"/>
              </a:rPr>
              <a:t>Vaststellen of de apparatuur al onderworpen </a:t>
            </a:r>
            <a:r>
              <a:rPr lang="nl-NL" sz="2200" dirty="0" smtClean="0">
                <a:solidFill>
                  <a:schemeClr val="tx1"/>
                </a:solidFill>
                <a:sym typeface="Wingdings" pitchFamily="2" charset="2"/>
              </a:rPr>
              <a:t>is </a:t>
            </a:r>
            <a:r>
              <a:rPr lang="nl-NL" sz="2200" dirty="0">
                <a:solidFill>
                  <a:schemeClr val="tx1"/>
                </a:solidFill>
                <a:sym typeface="Wingdings" pitchFamily="2" charset="2"/>
              </a:rPr>
              <a:t>aan diagnostische test fase 2</a:t>
            </a:r>
          </a:p>
          <a:p>
            <a:pPr marL="457200" indent="-457200">
              <a:lnSpc>
                <a:spcPct val="100000"/>
              </a:lnSpc>
              <a:spcBef>
                <a:spcPts val="400"/>
              </a:spcBef>
              <a:buFont typeface="+mj-lt"/>
              <a:buAutoNum type="arabicPeriod"/>
            </a:pPr>
            <a:r>
              <a:rPr lang="nl-NL" sz="2200" dirty="0">
                <a:solidFill>
                  <a:schemeClr val="tx1"/>
                </a:solidFill>
              </a:rPr>
              <a:t>Alle incidenten die niet zelf opgelost kunnen worden, melden bij helpdesk Smartmatic/Diebold Nixdorf</a:t>
            </a:r>
          </a:p>
          <a:p>
            <a:pPr marL="457200" indent="-457200">
              <a:lnSpc>
                <a:spcPct val="100000"/>
              </a:lnSpc>
              <a:spcBef>
                <a:spcPts val="400"/>
              </a:spcBef>
              <a:buFont typeface="+mj-lt"/>
              <a:buAutoNum type="arabicPeriod"/>
            </a:pPr>
            <a:r>
              <a:rPr lang="nl-NL" sz="2200" dirty="0">
                <a:solidFill>
                  <a:schemeClr val="tx1"/>
                </a:solidFill>
              </a:rPr>
              <a:t>Indien het probleem niet telefonisch kan worden verholpen zal er een afspraak gemaakt worden voor een uitwisseling door een vervangend onderdeel </a:t>
            </a:r>
          </a:p>
          <a:p>
            <a:pPr marL="457200" indent="-457200">
              <a:lnSpc>
                <a:spcPct val="100000"/>
              </a:lnSpc>
              <a:spcBef>
                <a:spcPts val="400"/>
              </a:spcBef>
              <a:buFont typeface="+mj-lt"/>
              <a:buAutoNum type="arabicPeriod"/>
            </a:pP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itchFamily="2" charset="2"/>
              <a:buChar char="ü"/>
            </a:pPr>
            <a:endParaRPr lang="nl-NL" sz="2000" dirty="0">
              <a:solidFill>
                <a:schemeClr val="tx1"/>
              </a:solidFill>
            </a:endParaRPr>
          </a:p>
        </p:txBody>
      </p:sp>
    </p:spTree>
    <p:extLst>
      <p:ext uri="{BB962C8B-B14F-4D97-AF65-F5344CB8AC3E}">
        <p14:creationId xmlns:p14="http://schemas.microsoft.com/office/powerpoint/2010/main" val="11606387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bij opstart</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nl-NL" sz="2200" dirty="0">
                <a:solidFill>
                  <a:schemeClr val="tx1"/>
                </a:solidFill>
              </a:rPr>
              <a:t>Tijdens de opstart voert het systeem een diagnose uit</a:t>
            </a:r>
          </a:p>
          <a:p>
            <a:pPr marL="457200" indent="-457200">
              <a:lnSpc>
                <a:spcPct val="100000"/>
              </a:lnSpc>
              <a:spcBef>
                <a:spcPts val="400"/>
              </a:spcBef>
              <a:buFont typeface="+mj-lt"/>
              <a:buAutoNum type="arabicPeriod"/>
            </a:pPr>
            <a:r>
              <a:rPr lang="nl-NL" sz="2200" dirty="0">
                <a:solidFill>
                  <a:schemeClr val="tx1"/>
                </a:solidFill>
              </a:rPr>
              <a:t>Problemen en afwijkingen zijn zichtbaar in het scherm met symbolen en/of systeemmeldingen.</a:t>
            </a:r>
          </a:p>
          <a:p>
            <a:pPr marL="457200" indent="-457200">
              <a:lnSpc>
                <a:spcPct val="100000"/>
              </a:lnSpc>
              <a:spcBef>
                <a:spcPts val="400"/>
              </a:spcBef>
              <a:buFont typeface="+mj-lt"/>
              <a:buAutoNum type="arabicPeriod"/>
            </a:pP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itchFamily="2" charset="2"/>
              <a:buChar char="ü"/>
            </a:pPr>
            <a:endParaRPr lang="nl-NL" sz="2000" dirty="0">
              <a:solidFill>
                <a:schemeClr val="tx1"/>
              </a:solidFill>
            </a:endParaRPr>
          </a:p>
        </p:txBody>
      </p:sp>
    </p:spTree>
    <p:extLst>
      <p:ext uri="{BB962C8B-B14F-4D97-AF65-F5344CB8AC3E}">
        <p14:creationId xmlns:p14="http://schemas.microsoft.com/office/powerpoint/2010/main" val="23242071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bij opstart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6" name="Picture 5">
            <a:extLst>
              <a:ext uri="{FF2B5EF4-FFF2-40B4-BE49-F238E27FC236}">
                <a16:creationId xmlns:a16="http://schemas.microsoft.com/office/drawing/2014/main" id="{0FFB6F2D-345F-7E46-BB16-C05FA51A4655}"/>
              </a:ext>
            </a:extLst>
          </p:cNvPr>
          <p:cNvPicPr>
            <a:picLocks noChangeAspect="1"/>
          </p:cNvPicPr>
          <p:nvPr/>
        </p:nvPicPr>
        <p:blipFill>
          <a:blip r:embed="rId5"/>
          <a:stretch>
            <a:fillRect/>
          </a:stretch>
        </p:blipFill>
        <p:spPr>
          <a:xfrm>
            <a:off x="2253000" y="1781175"/>
            <a:ext cx="5400000" cy="3375000"/>
          </a:xfrm>
          <a:prstGeom prst="rect">
            <a:avLst/>
          </a:prstGeom>
        </p:spPr>
      </p:pic>
    </p:spTree>
    <p:extLst>
      <p:ext uri="{BB962C8B-B14F-4D97-AF65-F5344CB8AC3E}">
        <p14:creationId xmlns:p14="http://schemas.microsoft.com/office/powerpoint/2010/main" val="14744379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bij opstart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8" name="Picture 7">
            <a:extLst>
              <a:ext uri="{FF2B5EF4-FFF2-40B4-BE49-F238E27FC236}">
                <a16:creationId xmlns:a16="http://schemas.microsoft.com/office/drawing/2014/main" id="{FA4D33AF-C6C1-8F42-83D2-4EA5053C5E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2460" y="1784350"/>
            <a:ext cx="5400000" cy="3375001"/>
          </a:xfrm>
          <a:prstGeom prst="rect">
            <a:avLst/>
          </a:prstGeom>
        </p:spPr>
      </p:pic>
    </p:spTree>
    <p:extLst>
      <p:ext uri="{BB962C8B-B14F-4D97-AF65-F5344CB8AC3E}">
        <p14:creationId xmlns:p14="http://schemas.microsoft.com/office/powerpoint/2010/main" val="40755606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bij opstart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grpSp>
        <p:nvGrpSpPr>
          <p:cNvPr id="10" name="Group 9">
            <a:extLst>
              <a:ext uri="{FF2B5EF4-FFF2-40B4-BE49-F238E27FC236}">
                <a16:creationId xmlns:a16="http://schemas.microsoft.com/office/drawing/2014/main" id="{92576760-CB9F-7143-B8E8-D1F85F1C61E2}"/>
              </a:ext>
            </a:extLst>
          </p:cNvPr>
          <p:cNvGrpSpPr/>
          <p:nvPr/>
        </p:nvGrpSpPr>
        <p:grpSpPr>
          <a:xfrm>
            <a:off x="3162300" y="1181100"/>
            <a:ext cx="3600000" cy="4500000"/>
            <a:chOff x="3162300" y="1181100"/>
            <a:chExt cx="3600000" cy="4500000"/>
          </a:xfrm>
        </p:grpSpPr>
        <p:pic>
          <p:nvPicPr>
            <p:cNvPr id="4" name="Picture 3">
              <a:extLst>
                <a:ext uri="{FF2B5EF4-FFF2-40B4-BE49-F238E27FC236}">
                  <a16:creationId xmlns:a16="http://schemas.microsoft.com/office/drawing/2014/main" id="{44ACE6D7-3960-814C-AE38-C7C23D4BEFFC}"/>
                </a:ext>
              </a:extLst>
            </p:cNvPr>
            <p:cNvPicPr>
              <a:picLocks noChangeAspect="1"/>
            </p:cNvPicPr>
            <p:nvPr/>
          </p:nvPicPr>
          <p:blipFill>
            <a:blip r:embed="rId5"/>
            <a:stretch>
              <a:fillRect/>
            </a:stretch>
          </p:blipFill>
          <p:spPr>
            <a:xfrm>
              <a:off x="3162300" y="1181100"/>
              <a:ext cx="3600000" cy="4500000"/>
            </a:xfrm>
            <a:prstGeom prst="rect">
              <a:avLst/>
            </a:prstGeom>
          </p:spPr>
        </p:pic>
        <p:pic>
          <p:nvPicPr>
            <p:cNvPr id="7" name="Picture 6">
              <a:extLst>
                <a:ext uri="{FF2B5EF4-FFF2-40B4-BE49-F238E27FC236}">
                  <a16:creationId xmlns:a16="http://schemas.microsoft.com/office/drawing/2014/main" id="{2654D3F1-3433-1E4C-B621-67838383DFA2}"/>
                </a:ext>
              </a:extLst>
            </p:cNvPr>
            <p:cNvPicPr>
              <a:picLocks noChangeAspect="1"/>
            </p:cNvPicPr>
            <p:nvPr/>
          </p:nvPicPr>
          <p:blipFill>
            <a:blip r:embed="rId6"/>
            <a:stretch>
              <a:fillRect/>
            </a:stretch>
          </p:blipFill>
          <p:spPr>
            <a:xfrm>
              <a:off x="3797300" y="3479800"/>
              <a:ext cx="2298700" cy="571499"/>
            </a:xfrm>
            <a:prstGeom prst="rect">
              <a:avLst/>
            </a:prstGeom>
          </p:spPr>
        </p:pic>
      </p:grpSp>
    </p:spTree>
    <p:extLst>
      <p:ext uri="{BB962C8B-B14F-4D97-AF65-F5344CB8AC3E}">
        <p14:creationId xmlns:p14="http://schemas.microsoft.com/office/powerpoint/2010/main" val="39650944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5073</TotalTime>
  <Words>5767</Words>
  <Application>Microsoft Office PowerPoint</Application>
  <PresentationFormat>A4 Paper (210x297 mm)</PresentationFormat>
  <Paragraphs>1099</Paragraphs>
  <Slides>128</Slides>
  <Notes>128</Notes>
  <HiddenSlides>16</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128</vt:i4>
      </vt:variant>
    </vt:vector>
  </HeadingPairs>
  <TitlesOfParts>
    <vt:vector size="134" baseType="lpstr">
      <vt:lpstr>Arial</vt:lpstr>
      <vt:lpstr>Calibri</vt:lpstr>
      <vt:lpstr>Calibri Light</vt:lpstr>
      <vt:lpstr>Open Sans Light</vt:lpstr>
      <vt:lpstr>Wingdings</vt:lpstr>
      <vt:lpstr>Office Theme</vt:lpstr>
      <vt:lpstr>Elektronisch stemmen</vt:lpstr>
      <vt:lpstr>PowerPoint Presentation</vt:lpstr>
      <vt:lpstr>PowerPoint Presentation</vt:lpstr>
      <vt:lpstr>Elektronisch stemmen - overzicht</vt:lpstr>
      <vt:lpstr>Doelstellingen van de training</vt:lpstr>
      <vt:lpstr>Wat is het belang van de training</vt:lpstr>
      <vt:lpstr>PowerPoint Presentation</vt:lpstr>
      <vt:lpstr>PowerPoint Presentation</vt:lpstr>
      <vt:lpstr>PowerPoint Presentation</vt:lpstr>
      <vt:lpstr>Overzicht stembureau</vt:lpstr>
      <vt:lpstr>Overzicht stembureau</vt:lpstr>
      <vt:lpstr>Overzicht stembureau</vt:lpstr>
      <vt:lpstr>Overzicht stemsysteem</vt:lpstr>
      <vt:lpstr>Overzicht stembureau</vt:lpstr>
      <vt:lpstr>Overzicht stembureau</vt:lpstr>
      <vt:lpstr>Overzicht stemsysteem</vt:lpstr>
      <vt:lpstr>Overzicht stembureau</vt:lpstr>
      <vt:lpstr>Kaartlezer</vt:lpstr>
      <vt:lpstr>Overzicht stemsysteem</vt:lpstr>
      <vt:lpstr>Overzicht stemsysteem</vt:lpstr>
      <vt:lpstr>Overzicht stemsysteem</vt:lpstr>
      <vt:lpstr>PowerPoint Presentation</vt:lpstr>
      <vt:lpstr>Installatie en aansluitingen</vt:lpstr>
      <vt:lpstr>Installatie en aansluitingen</vt:lpstr>
      <vt:lpstr>Installatie en aansluitingen</vt:lpstr>
      <vt:lpstr>Installatie en aansluitingen</vt:lpstr>
      <vt:lpstr>Installatie en aansluitingen</vt:lpstr>
      <vt:lpstr>Installatie en aansluitingen</vt:lpstr>
      <vt:lpstr>PowerPoint Presentation</vt:lpstr>
      <vt:lpstr>Opstarten stembureau</vt:lpstr>
      <vt:lpstr>Opstarten stembureau</vt:lpstr>
      <vt:lpstr>Stembureaucode + wachtwoord</vt:lpstr>
      <vt:lpstr>Opstarten stembureau</vt:lpstr>
      <vt:lpstr>USB sticks in elektronische stembus</vt:lpstr>
      <vt:lpstr>Opstarten voorzitterssysteem</vt:lpstr>
      <vt:lpstr>Opstarten voorzitterssysteem</vt:lpstr>
      <vt:lpstr>Opstarten voorzitterssysteem</vt:lpstr>
      <vt:lpstr>Opstarten voorzitterssysteem</vt:lpstr>
      <vt:lpstr>Opstarten voorzitterssysteem</vt:lpstr>
      <vt:lpstr>Opstarten voorzitterssysteem</vt:lpstr>
      <vt:lpstr>Opstarten voorzitterssysteem</vt:lpstr>
      <vt:lpstr>Opstarten stembureau</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stembureau</vt:lpstr>
      <vt:lpstr>Terugsteken van USB-stick elektronische stembus</vt:lpstr>
      <vt:lpstr>Terugsteken van USB-stick elektronische stembus</vt:lpstr>
      <vt:lpstr>Terugsteken van USB-stick elektronische stembus</vt:lpstr>
      <vt:lpstr>Opstarten stembureau</vt:lpstr>
      <vt:lpstr>Stemming openen</vt:lpstr>
      <vt:lpstr>Stemming openen</vt:lpstr>
      <vt:lpstr>Opstarten stembureau</vt:lpstr>
      <vt:lpstr>PowerPoint Presentation</vt:lpstr>
      <vt:lpstr>Kaarten activeren</vt:lpstr>
      <vt:lpstr>Kaarten activeren</vt:lpstr>
      <vt:lpstr>Kaarten activeren</vt:lpstr>
      <vt:lpstr>Kaarten activeren</vt:lpstr>
      <vt:lpstr>Kaarten activeren</vt:lpstr>
      <vt:lpstr>Kaarten activeren</vt:lpstr>
      <vt:lpstr>Stemmen opslaan</vt:lpstr>
      <vt:lpstr>Stemmen opslaan</vt:lpstr>
      <vt:lpstr>PowerPoint Presentation</vt:lpstr>
      <vt:lpstr>Stemming sluiten</vt:lpstr>
      <vt:lpstr>Stemming sluiten</vt:lpstr>
      <vt:lpstr>Stemming sluiten</vt:lpstr>
      <vt:lpstr>Stemming sluiten</vt:lpstr>
      <vt:lpstr>Stemming sluiten</vt:lpstr>
      <vt:lpstr>Kerncijferrapport afdrukken en ondertekenen</vt:lpstr>
      <vt:lpstr>Kerncijferrapport afdrukken en ondertekenen</vt:lpstr>
      <vt:lpstr>Kerncijferrapport afdrukken en ondertekenen</vt:lpstr>
      <vt:lpstr>Kerncijferrapport afdrukken en ondertekenen</vt:lpstr>
      <vt:lpstr>Kerncijferrapport afdrukken en ondertekenen</vt:lpstr>
      <vt:lpstr>Kerncijferrapport afdrukken en ondertekenen</vt:lpstr>
      <vt:lpstr>USB-stick terugplaatsen en stemming definitief sluiten</vt:lpstr>
      <vt:lpstr>USB-stick terugplaatsen en stemming definitief sluiten</vt:lpstr>
      <vt:lpstr>Stemming/stembureau sluiten</vt:lpstr>
      <vt:lpstr>Het stembureau is definitief afgesloten</vt:lpstr>
      <vt:lpstr>PowerPoint Presentation</vt:lpstr>
      <vt:lpstr>Afhandeling incidenten/problemen</vt:lpstr>
      <vt:lpstr>Incidenten/afwijkingen bij de installatie</vt:lpstr>
      <vt:lpstr>Incidenten/afwijkingen bij opstart</vt:lpstr>
      <vt:lpstr>Incidenten/afwijkingen bij opstart voorzitterssysteem</vt:lpstr>
      <vt:lpstr>Incidenten/afwijkingen bij opstart voorzitterssysteem</vt:lpstr>
      <vt:lpstr>Incidenten/afwijkingen bij opstart stemcomputer</vt:lpstr>
      <vt:lpstr>Incidenten/afwijkingen bij opstart</vt:lpstr>
      <vt:lpstr>Incidenten/afwijkingen tijdens stemming</vt:lpstr>
      <vt:lpstr>Incidenten/afwijkingen tijdens stemming voorzitterssysteem</vt:lpstr>
      <vt:lpstr>Incidenten/afwijkingen tijdens stemming voorzitterssysteem</vt:lpstr>
      <vt:lpstr>Incidenten/afwijkingen tijdens stemming bij een stemcomputer</vt:lpstr>
      <vt:lpstr>Incidenten/afwijkingen tijdens stemming bij een stemcomputer</vt:lpstr>
      <vt:lpstr>Incidenten/afwijkingen tijdens stemming bij een stemcomputer</vt:lpstr>
      <vt:lpstr>Incidenten/afwijkingen tijdens stemming bij een stemcomputer</vt:lpstr>
      <vt:lpstr>Incidenten/afwijkingen tijdens stemming bij een stemcomputer</vt:lpstr>
      <vt:lpstr>Incidenten/afwijkingen tijdens stemming bij een stemcomputer</vt:lpstr>
      <vt:lpstr>Incidenten/afwijkingen tijdens stemming bij een stemcomputer</vt:lpstr>
      <vt:lpstr>Incidenten/afwijkingen tijdens stemming</vt:lpstr>
      <vt:lpstr>PowerPoint Presentation</vt:lpstr>
      <vt:lpstr>Herscanning</vt:lpstr>
      <vt:lpstr>Benodigde apparatuur voor de herscanning</vt:lpstr>
      <vt:lpstr>Benodigde apparatuur voor de herscanning</vt:lpstr>
      <vt:lpstr>Opstarten herscanbureau</vt:lpstr>
      <vt:lpstr>Opstarten voorzitterssysteem</vt:lpstr>
      <vt:lpstr>Opstarten voorzitterssysteem</vt:lpstr>
      <vt:lpstr>Herscannen</vt:lpstr>
      <vt:lpstr>Herscannen</vt:lpstr>
      <vt:lpstr>PowerPoint Presentation</vt:lpstr>
      <vt:lpstr>Oefenen</vt:lpstr>
      <vt:lpstr>PowerPoint Presentation</vt:lpstr>
      <vt:lpstr>Doelstellingen van de training</vt:lpstr>
      <vt:lpstr>Documentatie</vt:lpstr>
      <vt:lpstr>Contact</vt:lpstr>
      <vt:lpstr>PowerPoint Presentation</vt:lpstr>
      <vt:lpstr>Evaluatie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Eduardo Jose Rincon Chirinos</dc:creator>
  <cp:lastModifiedBy>Marlies Jaspers</cp:lastModifiedBy>
  <cp:revision>375</cp:revision>
  <cp:lastPrinted>2019-03-18T16:03:34Z</cp:lastPrinted>
  <dcterms:created xsi:type="dcterms:W3CDTF">2018-01-10T18:21:42Z</dcterms:created>
  <dcterms:modified xsi:type="dcterms:W3CDTF">2019-04-05T10:10:31Z</dcterms:modified>
</cp:coreProperties>
</file>